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1" r:id="rId4"/>
  </p:sldMasterIdLst>
  <p:notesMasterIdLst>
    <p:notesMasterId r:id="rId21"/>
  </p:notesMasterIdLst>
  <p:handoutMasterIdLst>
    <p:handoutMasterId r:id="rId22"/>
  </p:handoutMasterIdLst>
  <p:sldIdLst>
    <p:sldId id="344" r:id="rId5"/>
    <p:sldId id="286" r:id="rId6"/>
    <p:sldId id="294" r:id="rId7"/>
    <p:sldId id="345" r:id="rId8"/>
    <p:sldId id="335" r:id="rId9"/>
    <p:sldId id="293" r:id="rId10"/>
    <p:sldId id="336" r:id="rId11"/>
    <p:sldId id="337" r:id="rId12"/>
    <p:sldId id="298" r:id="rId13"/>
    <p:sldId id="342" r:id="rId14"/>
    <p:sldId id="338" r:id="rId15"/>
    <p:sldId id="339" r:id="rId16"/>
    <p:sldId id="340" r:id="rId17"/>
    <p:sldId id="341" r:id="rId18"/>
    <p:sldId id="343" r:id="rId19"/>
    <p:sldId id="33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496"/>
    <a:srgbClr val="FF3300"/>
    <a:srgbClr val="FFFF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21" autoAdjust="0"/>
    <p:restoredTop sz="94291" autoAdjust="0"/>
  </p:normalViewPr>
  <p:slideViewPr>
    <p:cSldViewPr>
      <p:cViewPr varScale="1">
        <p:scale>
          <a:sx n="111" d="100"/>
          <a:sy n="111" d="100"/>
        </p:scale>
        <p:origin x="480" y="11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5" d="100"/>
          <a:sy n="85" d="100"/>
        </p:scale>
        <p:origin x="295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8397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mn-cs"/>
              </a:defRPr>
            </a:lvl1pPr>
          </a:lstStyle>
          <a:p>
            <a:pPr>
              <a:defRPr/>
            </a:pPr>
            <a:endParaRPr lang="en-US"/>
          </a:p>
        </p:txBody>
      </p:sp>
      <p:sp>
        <p:nvSpPr>
          <p:cNvPr id="8397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8397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0C0B440-3DD6-431D-A173-C061874D791D}"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829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mn-cs"/>
              </a:defRPr>
            </a:lvl1pPr>
          </a:lstStyle>
          <a:p>
            <a:pPr>
              <a:defRPr/>
            </a:pPr>
            <a:endParaRPr lang="en-US"/>
          </a:p>
        </p:txBody>
      </p:sp>
      <p:sp>
        <p:nvSpPr>
          <p:cNvPr id="1126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29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829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9333C6C-268A-4E07-9F92-EE89E5C2188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4589087-5D4D-4689-A571-3AA6B4180376}" type="slidenum">
              <a:rPr lang="en-US" altLang="en-US" smtClean="0"/>
              <a:pPr>
                <a:spcBef>
                  <a:spcPct val="0"/>
                </a:spcBef>
              </a:pPr>
              <a:t>2</a:t>
            </a:fld>
            <a:endParaRPr lang="en-US" altLang="en-US"/>
          </a:p>
        </p:txBody>
      </p:sp>
      <p:sp>
        <p:nvSpPr>
          <p:cNvPr id="16387" name="Rectangle 2"/>
          <p:cNvSpPr>
            <a:spLocks noGrp="1" noRot="1" noChangeAspect="1" noChangeArrowheads="1" noTextEdit="1"/>
          </p:cNvSpPr>
          <p:nvPr>
            <p:ph type="sldImg"/>
          </p:nvPr>
        </p:nvSpPr>
        <p:spPr>
          <a:xfrm>
            <a:off x="349250" y="681038"/>
            <a:ext cx="6162675" cy="3467100"/>
          </a:xfrm>
          <a:ln w="12700" cap="flat"/>
        </p:spPr>
      </p:sp>
      <p:sp>
        <p:nvSpPr>
          <p:cNvPr id="16388" name="Rectangle 3"/>
          <p:cNvSpPr>
            <a:spLocks noGrp="1" noChangeArrowheads="1"/>
          </p:cNvSpPr>
          <p:nvPr>
            <p:ph type="body" idx="1"/>
          </p:nvPr>
        </p:nvSpPr>
        <p:spPr>
          <a:xfrm>
            <a:off x="914400" y="4375150"/>
            <a:ext cx="5029200" cy="40735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22BA9D3-8C03-474A-9CCF-EC97EAA3D6A4}" type="slidenum">
              <a:rPr lang="en-US" altLang="en-US" smtClean="0"/>
              <a:pPr>
                <a:spcBef>
                  <a:spcPct val="0"/>
                </a:spcBef>
              </a:pPr>
              <a:t>11</a:t>
            </a:fld>
            <a:endParaRPr lang="en-US" altLang="en-US"/>
          </a:p>
        </p:txBody>
      </p:sp>
      <p:sp>
        <p:nvSpPr>
          <p:cNvPr id="40963" name="Rectangle 2"/>
          <p:cNvSpPr>
            <a:spLocks noGrp="1" noRot="1" noChangeAspect="1" noChangeArrowheads="1" noTextEdit="1"/>
          </p:cNvSpPr>
          <p:nvPr>
            <p:ph type="sldImg"/>
          </p:nvPr>
        </p:nvSpPr>
        <p:spPr>
          <a:xfrm>
            <a:off x="393700" y="692150"/>
            <a:ext cx="6072188" cy="3416300"/>
          </a:xfrm>
          <a:ln w="12700" cap="flat">
            <a:solidFill>
              <a:schemeClr val="tx1"/>
            </a:solidFill>
          </a:ln>
        </p:spPr>
      </p:sp>
      <p:sp>
        <p:nvSpPr>
          <p:cNvPr id="40964" name="Rectangle 3"/>
          <p:cNvSpPr>
            <a:spLocks noGrp="1" noChangeArrowheads="1"/>
          </p:cNvSpPr>
          <p:nvPr>
            <p:ph type="body" idx="1"/>
          </p:nvPr>
        </p:nvSpPr>
        <p:spPr>
          <a:xfrm>
            <a:off x="533400" y="4343400"/>
            <a:ext cx="5789613"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a:spcBef>
                <a:spcPct val="0"/>
              </a:spcBef>
            </a:pPr>
            <a:r>
              <a:rPr lang="en-US" altLang="en-US" sz="1400" dirty="0">
                <a:latin typeface="Arial" panose="020B0604020202020204" pitchFamily="34" charset="0"/>
              </a:rPr>
              <a:t>If the interventions that you choose - whether they are engineering and administrative control changes, safety management system changes, or behavioral interventions - are truly successful there should be an observable, measurable change in behavior - for the better!  </a:t>
            </a:r>
          </a:p>
          <a:p>
            <a:pPr>
              <a:spcBef>
                <a:spcPct val="0"/>
              </a:spcBef>
            </a:pPr>
            <a:r>
              <a:rPr lang="en-US" altLang="en-US" sz="1400" dirty="0">
                <a:latin typeface="Arial" panose="020B0604020202020204" pitchFamily="34" charset="0"/>
              </a:rPr>
              <a:t> % of safe behavior should be increasing for a particular job or department</a:t>
            </a:r>
          </a:p>
          <a:p>
            <a:pPr>
              <a:spcBef>
                <a:spcPct val="0"/>
              </a:spcBef>
              <a:buFontTx/>
              <a:buChar char="•"/>
            </a:pPr>
            <a:r>
              <a:rPr lang="en-US" altLang="en-US" sz="1400" dirty="0">
                <a:latin typeface="Arial" panose="020B0604020202020204" pitchFamily="34" charset="0"/>
              </a:rPr>
              <a:t> % of at-risk behavior should be decreasing</a:t>
            </a:r>
          </a:p>
          <a:p>
            <a:pPr>
              <a:spcBef>
                <a:spcPct val="0"/>
              </a:spcBef>
              <a:buFontTx/>
              <a:buChar char="•"/>
            </a:pPr>
            <a:r>
              <a:rPr lang="en-US" altLang="en-US" sz="1400" dirty="0">
                <a:latin typeface="Arial" panose="020B0604020202020204" pitchFamily="34" charset="0"/>
              </a:rPr>
              <a:t> people should become more comfortable with reporting near misses or “near hits” as they learn that these occurred because of at-risk behavior and that they represent significant opportunities for improvement</a:t>
            </a:r>
          </a:p>
          <a:p>
            <a:pPr>
              <a:spcBef>
                <a:spcPct val="0"/>
              </a:spcBef>
              <a:buFontTx/>
              <a:buChar char="•"/>
            </a:pPr>
            <a:r>
              <a:rPr lang="en-US" altLang="en-US" sz="1400" dirty="0">
                <a:latin typeface="Arial" panose="020B0604020202020204" pitchFamily="34" charset="0"/>
              </a:rPr>
              <a:t> the number of observations should be increasing - the more observations you make, the more data you collect, and if it is good solid data, the greater the confidence you have in your overall assessment of the state of safety in the workplace</a:t>
            </a:r>
          </a:p>
          <a:p>
            <a:pPr>
              <a:spcBef>
                <a:spcPct val="0"/>
              </a:spcBef>
              <a:buFontTx/>
              <a:buChar char="•"/>
            </a:pPr>
            <a:r>
              <a:rPr lang="en-US" altLang="en-US" sz="1400" dirty="0">
                <a:latin typeface="Arial" panose="020B0604020202020204" pitchFamily="34" charset="0"/>
              </a:rPr>
              <a:t> people should become more comfortable with making observations and more people should be willing to make them - either formally or informally.  Ultimately the culture you want to create is one in which anyone feels comfortable identifying at-risk behavior and bringing it to the forefront so that it can be dealt with in a non-judgmental, proactive manner.</a:t>
            </a:r>
          </a:p>
          <a:p>
            <a:pPr>
              <a:spcBef>
                <a:spcPct val="0"/>
              </a:spcBef>
              <a:buFontTx/>
              <a:buChar char="•"/>
            </a:pPr>
            <a:r>
              <a:rPr lang="en-US" altLang="en-US" sz="1400" dirty="0">
                <a:latin typeface="Arial" panose="020B0604020202020204" pitchFamily="34" charset="0"/>
              </a:rPr>
              <a:t> Accident frequency and severity rates should be decreasing as % safe increases</a:t>
            </a:r>
          </a:p>
          <a:p>
            <a:pPr>
              <a:spcBef>
                <a:spcPct val="0"/>
              </a:spcBef>
              <a:buFontTx/>
              <a:buChar char="•"/>
            </a:pPr>
            <a:r>
              <a:rPr lang="en-US" altLang="en-US" sz="1400" dirty="0">
                <a:latin typeface="Arial" panose="020B0604020202020204" pitchFamily="34" charset="0"/>
              </a:rPr>
              <a:t> people should become increasingly more responsible and accountable for their own safety related behaviors, accepting feedback openly and honestly with the understanding that it is being offered to improve the overall safety system and not to place fault or blame</a:t>
            </a:r>
          </a:p>
        </p:txBody>
      </p:sp>
    </p:spTree>
    <p:extLst>
      <p:ext uri="{BB962C8B-B14F-4D97-AF65-F5344CB8AC3E}">
        <p14:creationId xmlns:p14="http://schemas.microsoft.com/office/powerpoint/2010/main" val="1381311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22BA9D3-8C03-474A-9CCF-EC97EAA3D6A4}" type="slidenum">
              <a:rPr lang="en-US" altLang="en-US" smtClean="0"/>
              <a:pPr>
                <a:spcBef>
                  <a:spcPct val="0"/>
                </a:spcBef>
              </a:pPr>
              <a:t>12</a:t>
            </a:fld>
            <a:endParaRPr lang="en-US" altLang="en-US"/>
          </a:p>
        </p:txBody>
      </p:sp>
      <p:sp>
        <p:nvSpPr>
          <p:cNvPr id="40963" name="Rectangle 2"/>
          <p:cNvSpPr>
            <a:spLocks noGrp="1" noRot="1" noChangeAspect="1" noChangeArrowheads="1" noTextEdit="1"/>
          </p:cNvSpPr>
          <p:nvPr>
            <p:ph type="sldImg"/>
          </p:nvPr>
        </p:nvSpPr>
        <p:spPr>
          <a:xfrm>
            <a:off x="393700" y="692150"/>
            <a:ext cx="6072188" cy="3416300"/>
          </a:xfrm>
          <a:ln w="12700" cap="flat">
            <a:solidFill>
              <a:schemeClr val="tx1"/>
            </a:solidFill>
          </a:ln>
        </p:spPr>
      </p:sp>
      <p:sp>
        <p:nvSpPr>
          <p:cNvPr id="40964" name="Rectangle 3"/>
          <p:cNvSpPr>
            <a:spLocks noGrp="1" noChangeArrowheads="1"/>
          </p:cNvSpPr>
          <p:nvPr>
            <p:ph type="body" idx="1"/>
          </p:nvPr>
        </p:nvSpPr>
        <p:spPr>
          <a:xfrm>
            <a:off x="533400" y="4343400"/>
            <a:ext cx="5789613"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a:spcBef>
                <a:spcPct val="0"/>
              </a:spcBef>
            </a:pPr>
            <a:r>
              <a:rPr lang="en-US" altLang="en-US" sz="1400" dirty="0">
                <a:latin typeface="Arial" panose="020B0604020202020204" pitchFamily="34" charset="0"/>
              </a:rPr>
              <a:t>If the interventions that you choose - whether they are engineering and administrative control changes, safety management system changes, or behavioral interventions - are truly successful there should be an observable, measurable change in behavior - for the better!  </a:t>
            </a:r>
          </a:p>
          <a:p>
            <a:pPr>
              <a:spcBef>
                <a:spcPct val="0"/>
              </a:spcBef>
            </a:pPr>
            <a:r>
              <a:rPr lang="en-US" altLang="en-US" sz="1400" dirty="0">
                <a:latin typeface="Arial" panose="020B0604020202020204" pitchFamily="34" charset="0"/>
              </a:rPr>
              <a:t> % of safe behavior should be increasing for a particular job or department</a:t>
            </a:r>
          </a:p>
          <a:p>
            <a:pPr>
              <a:spcBef>
                <a:spcPct val="0"/>
              </a:spcBef>
              <a:buFontTx/>
              <a:buChar char="•"/>
            </a:pPr>
            <a:r>
              <a:rPr lang="en-US" altLang="en-US" sz="1400" dirty="0">
                <a:latin typeface="Arial" panose="020B0604020202020204" pitchFamily="34" charset="0"/>
              </a:rPr>
              <a:t> % of at-risk behavior should be decreasing</a:t>
            </a:r>
          </a:p>
          <a:p>
            <a:pPr>
              <a:spcBef>
                <a:spcPct val="0"/>
              </a:spcBef>
              <a:buFontTx/>
              <a:buChar char="•"/>
            </a:pPr>
            <a:r>
              <a:rPr lang="en-US" altLang="en-US" sz="1400" dirty="0">
                <a:latin typeface="Arial" panose="020B0604020202020204" pitchFamily="34" charset="0"/>
              </a:rPr>
              <a:t> people should become more comfortable with reporting near misses or “near hits” as they learn that these occurred because of at-risk behavior and that they represent significant opportunities for improvement</a:t>
            </a:r>
          </a:p>
          <a:p>
            <a:pPr>
              <a:spcBef>
                <a:spcPct val="0"/>
              </a:spcBef>
              <a:buFontTx/>
              <a:buChar char="•"/>
            </a:pPr>
            <a:r>
              <a:rPr lang="en-US" altLang="en-US" sz="1400" dirty="0">
                <a:latin typeface="Arial" panose="020B0604020202020204" pitchFamily="34" charset="0"/>
              </a:rPr>
              <a:t> the number of observations should be increasing - the more observations you make, the more data you collect, and if it is good solid data, the greater the confidence you have in your overall assessment of the state of safety in the workplace</a:t>
            </a:r>
          </a:p>
          <a:p>
            <a:pPr>
              <a:spcBef>
                <a:spcPct val="0"/>
              </a:spcBef>
              <a:buFontTx/>
              <a:buChar char="•"/>
            </a:pPr>
            <a:r>
              <a:rPr lang="en-US" altLang="en-US" sz="1400" dirty="0">
                <a:latin typeface="Arial" panose="020B0604020202020204" pitchFamily="34" charset="0"/>
              </a:rPr>
              <a:t> people should become more comfortable with making observations and more people should be willing to make them - either formally or informally.  Ultimately the culture you want to create is one in which anyone feels comfortable identifying at-risk behavior and bringing it to the forefront so that it can be dealt with in a non-judgmental, proactive manner.</a:t>
            </a:r>
          </a:p>
          <a:p>
            <a:pPr>
              <a:spcBef>
                <a:spcPct val="0"/>
              </a:spcBef>
              <a:buFontTx/>
              <a:buChar char="•"/>
            </a:pPr>
            <a:r>
              <a:rPr lang="en-US" altLang="en-US" sz="1400" dirty="0">
                <a:latin typeface="Arial" panose="020B0604020202020204" pitchFamily="34" charset="0"/>
              </a:rPr>
              <a:t> Accident frequency and severity rates should be decreasing as % safe increases</a:t>
            </a:r>
          </a:p>
          <a:p>
            <a:pPr>
              <a:spcBef>
                <a:spcPct val="0"/>
              </a:spcBef>
              <a:buFontTx/>
              <a:buChar char="•"/>
            </a:pPr>
            <a:r>
              <a:rPr lang="en-US" altLang="en-US" sz="1400" dirty="0">
                <a:latin typeface="Arial" panose="020B0604020202020204" pitchFamily="34" charset="0"/>
              </a:rPr>
              <a:t> people should become increasingly more responsible and accountable for their own safety related behaviors, accepting feedback openly and honestly with the understanding that it is being offered to improve the overall safety system and not to place fault or blame</a:t>
            </a:r>
          </a:p>
        </p:txBody>
      </p:sp>
    </p:spTree>
    <p:extLst>
      <p:ext uri="{BB962C8B-B14F-4D97-AF65-F5344CB8AC3E}">
        <p14:creationId xmlns:p14="http://schemas.microsoft.com/office/powerpoint/2010/main" val="2142653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22BA9D3-8C03-474A-9CCF-EC97EAA3D6A4}" type="slidenum">
              <a:rPr lang="en-US" altLang="en-US" smtClean="0"/>
              <a:pPr>
                <a:spcBef>
                  <a:spcPct val="0"/>
                </a:spcBef>
              </a:pPr>
              <a:t>13</a:t>
            </a:fld>
            <a:endParaRPr lang="en-US" altLang="en-US"/>
          </a:p>
        </p:txBody>
      </p:sp>
      <p:sp>
        <p:nvSpPr>
          <p:cNvPr id="40963" name="Rectangle 2"/>
          <p:cNvSpPr>
            <a:spLocks noGrp="1" noRot="1" noChangeAspect="1" noChangeArrowheads="1" noTextEdit="1"/>
          </p:cNvSpPr>
          <p:nvPr>
            <p:ph type="sldImg"/>
          </p:nvPr>
        </p:nvSpPr>
        <p:spPr>
          <a:xfrm>
            <a:off x="393700" y="692150"/>
            <a:ext cx="6072188" cy="3416300"/>
          </a:xfrm>
          <a:ln w="12700" cap="flat">
            <a:solidFill>
              <a:schemeClr val="tx1"/>
            </a:solidFill>
          </a:ln>
        </p:spPr>
      </p:sp>
      <p:sp>
        <p:nvSpPr>
          <p:cNvPr id="40964" name="Rectangle 3"/>
          <p:cNvSpPr>
            <a:spLocks noGrp="1" noChangeArrowheads="1"/>
          </p:cNvSpPr>
          <p:nvPr>
            <p:ph type="body" idx="1"/>
          </p:nvPr>
        </p:nvSpPr>
        <p:spPr>
          <a:xfrm>
            <a:off x="533400" y="4343400"/>
            <a:ext cx="5789613"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a:spcBef>
                <a:spcPct val="0"/>
              </a:spcBef>
            </a:pPr>
            <a:r>
              <a:rPr lang="en-US" altLang="en-US" sz="1400" dirty="0">
                <a:latin typeface="Arial" panose="020B0604020202020204" pitchFamily="34" charset="0"/>
              </a:rPr>
              <a:t>If the interventions that you choose - whether they are engineering and administrative control changes, safety management system changes, or behavioral interventions - are truly successful there should be an observable, measurable change in behavior - for the better!  </a:t>
            </a:r>
          </a:p>
          <a:p>
            <a:pPr>
              <a:spcBef>
                <a:spcPct val="0"/>
              </a:spcBef>
            </a:pPr>
            <a:r>
              <a:rPr lang="en-US" altLang="en-US" sz="1400" dirty="0">
                <a:latin typeface="Arial" panose="020B0604020202020204" pitchFamily="34" charset="0"/>
              </a:rPr>
              <a:t> % of safe behavior should be increasing for a particular job or department</a:t>
            </a:r>
          </a:p>
          <a:p>
            <a:pPr>
              <a:spcBef>
                <a:spcPct val="0"/>
              </a:spcBef>
              <a:buFontTx/>
              <a:buChar char="•"/>
            </a:pPr>
            <a:r>
              <a:rPr lang="en-US" altLang="en-US" sz="1400" dirty="0">
                <a:latin typeface="Arial" panose="020B0604020202020204" pitchFamily="34" charset="0"/>
              </a:rPr>
              <a:t> % of at-risk behavior should be decreasing</a:t>
            </a:r>
          </a:p>
          <a:p>
            <a:pPr>
              <a:spcBef>
                <a:spcPct val="0"/>
              </a:spcBef>
              <a:buFontTx/>
              <a:buChar char="•"/>
            </a:pPr>
            <a:r>
              <a:rPr lang="en-US" altLang="en-US" sz="1400" dirty="0">
                <a:latin typeface="Arial" panose="020B0604020202020204" pitchFamily="34" charset="0"/>
              </a:rPr>
              <a:t> people should become more comfortable with reporting near misses or “near hits” as they learn that these occurred because of at-risk behavior and that they represent significant opportunities for improvement</a:t>
            </a:r>
          </a:p>
          <a:p>
            <a:pPr>
              <a:spcBef>
                <a:spcPct val="0"/>
              </a:spcBef>
              <a:buFontTx/>
              <a:buChar char="•"/>
            </a:pPr>
            <a:r>
              <a:rPr lang="en-US" altLang="en-US" sz="1400" dirty="0">
                <a:latin typeface="Arial" panose="020B0604020202020204" pitchFamily="34" charset="0"/>
              </a:rPr>
              <a:t> the number of observations should be increasing - the more observations you make, the more data you collect, and if it is good solid data, the greater the confidence you have in your overall assessment of the state of safety in the workplace</a:t>
            </a:r>
          </a:p>
          <a:p>
            <a:pPr>
              <a:spcBef>
                <a:spcPct val="0"/>
              </a:spcBef>
              <a:buFontTx/>
              <a:buChar char="•"/>
            </a:pPr>
            <a:r>
              <a:rPr lang="en-US" altLang="en-US" sz="1400" dirty="0">
                <a:latin typeface="Arial" panose="020B0604020202020204" pitchFamily="34" charset="0"/>
              </a:rPr>
              <a:t> people should become more comfortable with making observations and more people should be willing to make them - either formally or informally.  Ultimately the culture you want to create is one in which anyone feels comfortable identifying at-risk behavior and bringing it to the forefront so that it can be dealt with in a non-judgmental, proactive manner.</a:t>
            </a:r>
          </a:p>
          <a:p>
            <a:pPr>
              <a:spcBef>
                <a:spcPct val="0"/>
              </a:spcBef>
              <a:buFontTx/>
              <a:buChar char="•"/>
            </a:pPr>
            <a:r>
              <a:rPr lang="en-US" altLang="en-US" sz="1400" dirty="0">
                <a:latin typeface="Arial" panose="020B0604020202020204" pitchFamily="34" charset="0"/>
              </a:rPr>
              <a:t> Accident frequency and severity rates should be decreasing as % safe increases</a:t>
            </a:r>
          </a:p>
          <a:p>
            <a:pPr>
              <a:spcBef>
                <a:spcPct val="0"/>
              </a:spcBef>
              <a:buFontTx/>
              <a:buChar char="•"/>
            </a:pPr>
            <a:r>
              <a:rPr lang="en-US" altLang="en-US" sz="1400" dirty="0">
                <a:latin typeface="Arial" panose="020B0604020202020204" pitchFamily="34" charset="0"/>
              </a:rPr>
              <a:t> people should become increasingly more responsible and accountable for their own safety related behaviors, accepting feedback openly and honestly with the understanding that it is being offered to improve the overall safety system and not to place fault or blame</a:t>
            </a:r>
          </a:p>
        </p:txBody>
      </p:sp>
    </p:spTree>
    <p:extLst>
      <p:ext uri="{BB962C8B-B14F-4D97-AF65-F5344CB8AC3E}">
        <p14:creationId xmlns:p14="http://schemas.microsoft.com/office/powerpoint/2010/main" val="3171163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22BA9D3-8C03-474A-9CCF-EC97EAA3D6A4}" type="slidenum">
              <a:rPr lang="en-US" altLang="en-US" smtClean="0"/>
              <a:pPr>
                <a:spcBef>
                  <a:spcPct val="0"/>
                </a:spcBef>
              </a:pPr>
              <a:t>14</a:t>
            </a:fld>
            <a:endParaRPr lang="en-US" altLang="en-US"/>
          </a:p>
        </p:txBody>
      </p:sp>
      <p:sp>
        <p:nvSpPr>
          <p:cNvPr id="40963" name="Rectangle 2"/>
          <p:cNvSpPr>
            <a:spLocks noGrp="1" noRot="1" noChangeAspect="1" noChangeArrowheads="1" noTextEdit="1"/>
          </p:cNvSpPr>
          <p:nvPr>
            <p:ph type="sldImg"/>
          </p:nvPr>
        </p:nvSpPr>
        <p:spPr>
          <a:xfrm>
            <a:off x="393700" y="692150"/>
            <a:ext cx="6072188" cy="3416300"/>
          </a:xfrm>
          <a:ln w="12700" cap="flat">
            <a:solidFill>
              <a:schemeClr val="tx1"/>
            </a:solidFill>
          </a:ln>
        </p:spPr>
      </p:sp>
      <p:sp>
        <p:nvSpPr>
          <p:cNvPr id="40964" name="Rectangle 3"/>
          <p:cNvSpPr>
            <a:spLocks noGrp="1" noChangeArrowheads="1"/>
          </p:cNvSpPr>
          <p:nvPr>
            <p:ph type="body" idx="1"/>
          </p:nvPr>
        </p:nvSpPr>
        <p:spPr>
          <a:xfrm>
            <a:off x="533400" y="4343400"/>
            <a:ext cx="5789613"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a:spcBef>
                <a:spcPct val="0"/>
              </a:spcBef>
            </a:pPr>
            <a:r>
              <a:rPr lang="en-US" altLang="en-US" sz="1400" dirty="0">
                <a:latin typeface="Arial" panose="020B0604020202020204" pitchFamily="34" charset="0"/>
              </a:rPr>
              <a:t>If the interventions that you choose - whether they are engineering and administrative control changes, safety management system changes, or behavioral interventions - are truly successful there should be an observable, measurable change in behavior - for the better!  </a:t>
            </a:r>
          </a:p>
          <a:p>
            <a:pPr>
              <a:spcBef>
                <a:spcPct val="0"/>
              </a:spcBef>
            </a:pPr>
            <a:r>
              <a:rPr lang="en-US" altLang="en-US" sz="1400" dirty="0">
                <a:latin typeface="Arial" panose="020B0604020202020204" pitchFamily="34" charset="0"/>
              </a:rPr>
              <a:t> % of safe behavior should be increasing for a particular job or department</a:t>
            </a:r>
          </a:p>
          <a:p>
            <a:pPr>
              <a:spcBef>
                <a:spcPct val="0"/>
              </a:spcBef>
              <a:buFontTx/>
              <a:buChar char="•"/>
            </a:pPr>
            <a:r>
              <a:rPr lang="en-US" altLang="en-US" sz="1400" dirty="0">
                <a:latin typeface="Arial" panose="020B0604020202020204" pitchFamily="34" charset="0"/>
              </a:rPr>
              <a:t> % of at-risk behavior should be decreasing</a:t>
            </a:r>
          </a:p>
          <a:p>
            <a:pPr>
              <a:spcBef>
                <a:spcPct val="0"/>
              </a:spcBef>
              <a:buFontTx/>
              <a:buChar char="•"/>
            </a:pPr>
            <a:r>
              <a:rPr lang="en-US" altLang="en-US" sz="1400" dirty="0">
                <a:latin typeface="Arial" panose="020B0604020202020204" pitchFamily="34" charset="0"/>
              </a:rPr>
              <a:t> people should become more comfortable with reporting near misses or “near hits” as they learn that these occurred because of at-risk behavior and that they represent significant opportunities for improvement</a:t>
            </a:r>
          </a:p>
          <a:p>
            <a:pPr>
              <a:spcBef>
                <a:spcPct val="0"/>
              </a:spcBef>
              <a:buFontTx/>
              <a:buChar char="•"/>
            </a:pPr>
            <a:r>
              <a:rPr lang="en-US" altLang="en-US" sz="1400" dirty="0">
                <a:latin typeface="Arial" panose="020B0604020202020204" pitchFamily="34" charset="0"/>
              </a:rPr>
              <a:t> the number of observations should be increasing - the more observations you make, the more data you collect, and if it is good solid data, the greater the confidence you have in your overall assessment of the state of safety in the workplace</a:t>
            </a:r>
          </a:p>
          <a:p>
            <a:pPr>
              <a:spcBef>
                <a:spcPct val="0"/>
              </a:spcBef>
              <a:buFontTx/>
              <a:buChar char="•"/>
            </a:pPr>
            <a:r>
              <a:rPr lang="en-US" altLang="en-US" sz="1400" dirty="0">
                <a:latin typeface="Arial" panose="020B0604020202020204" pitchFamily="34" charset="0"/>
              </a:rPr>
              <a:t> people should become more comfortable with making observations and more people should be willing to make them - either formally or informally.  Ultimately the culture you want to create is one in which anyone feels comfortable identifying at-risk behavior and bringing it to the forefront so that it can be dealt with in a non-judgmental, proactive manner.</a:t>
            </a:r>
          </a:p>
          <a:p>
            <a:pPr>
              <a:spcBef>
                <a:spcPct val="0"/>
              </a:spcBef>
              <a:buFontTx/>
              <a:buChar char="•"/>
            </a:pPr>
            <a:r>
              <a:rPr lang="en-US" altLang="en-US" sz="1400" dirty="0">
                <a:latin typeface="Arial" panose="020B0604020202020204" pitchFamily="34" charset="0"/>
              </a:rPr>
              <a:t> Accident frequency and severity rates should be decreasing as % safe increases</a:t>
            </a:r>
          </a:p>
          <a:p>
            <a:pPr>
              <a:spcBef>
                <a:spcPct val="0"/>
              </a:spcBef>
              <a:buFontTx/>
              <a:buChar char="•"/>
            </a:pPr>
            <a:r>
              <a:rPr lang="en-US" altLang="en-US" sz="1400" dirty="0">
                <a:latin typeface="Arial" panose="020B0604020202020204" pitchFamily="34" charset="0"/>
              </a:rPr>
              <a:t> people should become increasingly more responsible and accountable for their own safety related behaviors, accepting feedback openly and honestly with the understanding that it is being offered to improve the overall safety system and not to place fault or blame</a:t>
            </a:r>
          </a:p>
        </p:txBody>
      </p:sp>
    </p:spTree>
    <p:extLst>
      <p:ext uri="{BB962C8B-B14F-4D97-AF65-F5344CB8AC3E}">
        <p14:creationId xmlns:p14="http://schemas.microsoft.com/office/powerpoint/2010/main" val="4130629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22BA9D3-8C03-474A-9CCF-EC97EAA3D6A4}" type="slidenum">
              <a:rPr lang="en-US" altLang="en-US" smtClean="0"/>
              <a:pPr>
                <a:spcBef>
                  <a:spcPct val="0"/>
                </a:spcBef>
              </a:pPr>
              <a:t>15</a:t>
            </a:fld>
            <a:endParaRPr lang="en-US" altLang="en-US"/>
          </a:p>
        </p:txBody>
      </p:sp>
      <p:sp>
        <p:nvSpPr>
          <p:cNvPr id="40963" name="Rectangle 2"/>
          <p:cNvSpPr>
            <a:spLocks noGrp="1" noRot="1" noChangeAspect="1" noChangeArrowheads="1" noTextEdit="1"/>
          </p:cNvSpPr>
          <p:nvPr>
            <p:ph type="sldImg"/>
          </p:nvPr>
        </p:nvSpPr>
        <p:spPr>
          <a:xfrm>
            <a:off x="393700" y="692150"/>
            <a:ext cx="6072188" cy="3416300"/>
          </a:xfrm>
          <a:ln w="12700" cap="flat">
            <a:solidFill>
              <a:schemeClr val="tx1"/>
            </a:solidFill>
          </a:ln>
        </p:spPr>
      </p:sp>
      <p:sp>
        <p:nvSpPr>
          <p:cNvPr id="40964" name="Rectangle 3"/>
          <p:cNvSpPr>
            <a:spLocks noGrp="1" noChangeArrowheads="1"/>
          </p:cNvSpPr>
          <p:nvPr>
            <p:ph type="body" idx="1"/>
          </p:nvPr>
        </p:nvSpPr>
        <p:spPr>
          <a:xfrm>
            <a:off x="533400" y="4343400"/>
            <a:ext cx="5789613"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a:spcBef>
                <a:spcPct val="0"/>
              </a:spcBef>
            </a:pPr>
            <a:r>
              <a:rPr lang="en-US" altLang="en-US" sz="1400" dirty="0">
                <a:latin typeface="Arial" panose="020B0604020202020204" pitchFamily="34" charset="0"/>
              </a:rPr>
              <a:t>If the interventions that you choose - whether they are engineering and administrative control changes, safety management system changes, or behavioral interventions - are truly successful there should be an observable, measurable change in behavior - for the better!  </a:t>
            </a:r>
          </a:p>
          <a:p>
            <a:pPr>
              <a:spcBef>
                <a:spcPct val="0"/>
              </a:spcBef>
            </a:pPr>
            <a:r>
              <a:rPr lang="en-US" altLang="en-US" sz="1400" dirty="0">
                <a:latin typeface="Arial" panose="020B0604020202020204" pitchFamily="34" charset="0"/>
              </a:rPr>
              <a:t> % of safe behavior should be increasing for a particular job or department</a:t>
            </a:r>
          </a:p>
          <a:p>
            <a:pPr>
              <a:spcBef>
                <a:spcPct val="0"/>
              </a:spcBef>
              <a:buFontTx/>
              <a:buChar char="•"/>
            </a:pPr>
            <a:r>
              <a:rPr lang="en-US" altLang="en-US" sz="1400" dirty="0">
                <a:latin typeface="Arial" panose="020B0604020202020204" pitchFamily="34" charset="0"/>
              </a:rPr>
              <a:t> % of at-risk behavior should be decreasing</a:t>
            </a:r>
          </a:p>
          <a:p>
            <a:pPr>
              <a:spcBef>
                <a:spcPct val="0"/>
              </a:spcBef>
              <a:buFontTx/>
              <a:buChar char="•"/>
            </a:pPr>
            <a:r>
              <a:rPr lang="en-US" altLang="en-US" sz="1400" dirty="0">
                <a:latin typeface="Arial" panose="020B0604020202020204" pitchFamily="34" charset="0"/>
              </a:rPr>
              <a:t> people should become more comfortable with reporting near misses or “near hits” as they learn that these occurred because of at-risk behavior and that they represent significant opportunities for improvement</a:t>
            </a:r>
          </a:p>
          <a:p>
            <a:pPr>
              <a:spcBef>
                <a:spcPct val="0"/>
              </a:spcBef>
              <a:buFontTx/>
              <a:buChar char="•"/>
            </a:pPr>
            <a:r>
              <a:rPr lang="en-US" altLang="en-US" sz="1400" dirty="0">
                <a:latin typeface="Arial" panose="020B0604020202020204" pitchFamily="34" charset="0"/>
              </a:rPr>
              <a:t> the number of observations should be increasing - the more observations you make, the more data you collect, and if it is good solid data, the greater the confidence you have in your overall assessment of the state of safety in the workplace</a:t>
            </a:r>
          </a:p>
          <a:p>
            <a:pPr>
              <a:spcBef>
                <a:spcPct val="0"/>
              </a:spcBef>
              <a:buFontTx/>
              <a:buChar char="•"/>
            </a:pPr>
            <a:r>
              <a:rPr lang="en-US" altLang="en-US" sz="1400" dirty="0">
                <a:latin typeface="Arial" panose="020B0604020202020204" pitchFamily="34" charset="0"/>
              </a:rPr>
              <a:t> people should become more comfortable with making observations and more people should be willing to make them - either formally or informally.  Ultimately the culture you want to create is one in which anyone feels comfortable identifying at-risk behavior and bringing it to the forefront so that it can be dealt with in a non-judgmental, proactive manner.</a:t>
            </a:r>
          </a:p>
          <a:p>
            <a:pPr>
              <a:spcBef>
                <a:spcPct val="0"/>
              </a:spcBef>
              <a:buFontTx/>
              <a:buChar char="•"/>
            </a:pPr>
            <a:r>
              <a:rPr lang="en-US" altLang="en-US" sz="1400" dirty="0">
                <a:latin typeface="Arial" panose="020B0604020202020204" pitchFamily="34" charset="0"/>
              </a:rPr>
              <a:t> Accident frequency and severity rates should be decreasing as % safe increases</a:t>
            </a:r>
          </a:p>
          <a:p>
            <a:pPr>
              <a:spcBef>
                <a:spcPct val="0"/>
              </a:spcBef>
              <a:buFontTx/>
              <a:buChar char="•"/>
            </a:pPr>
            <a:r>
              <a:rPr lang="en-US" altLang="en-US" sz="1400" dirty="0">
                <a:latin typeface="Arial" panose="020B0604020202020204" pitchFamily="34" charset="0"/>
              </a:rPr>
              <a:t> people should become increasingly more responsible and accountable for their own safety related behaviors, accepting feedback openly and honestly with the understanding that it is being offered to improve the overall safety system and not to place fault or blame</a:t>
            </a:r>
          </a:p>
        </p:txBody>
      </p:sp>
    </p:spTree>
    <p:extLst>
      <p:ext uri="{BB962C8B-B14F-4D97-AF65-F5344CB8AC3E}">
        <p14:creationId xmlns:p14="http://schemas.microsoft.com/office/powerpoint/2010/main" val="15192989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2EE47FA-4337-4A44-AA0A-A0BE8A288C65}" type="slidenum">
              <a:rPr lang="en-US" altLang="en-US" smtClean="0"/>
              <a:pPr>
                <a:spcBef>
                  <a:spcPct val="0"/>
                </a:spcBef>
              </a:pPr>
              <a:t>16</a:t>
            </a:fld>
            <a:endParaRPr lang="en-US" altLang="en-US"/>
          </a:p>
        </p:txBody>
      </p:sp>
      <p:sp>
        <p:nvSpPr>
          <p:cNvPr id="106499" name="Rectangle 2"/>
          <p:cNvSpPr>
            <a:spLocks noGrp="1" noRot="1" noChangeAspect="1" noChangeArrowheads="1" noTextEdit="1"/>
          </p:cNvSpPr>
          <p:nvPr>
            <p:ph type="sldImg"/>
          </p:nvPr>
        </p:nvSpPr>
        <p:spPr>
          <a:xfrm>
            <a:off x="393700" y="692150"/>
            <a:ext cx="6072188" cy="3416300"/>
          </a:xfrm>
          <a:ln w="12700" cap="flat">
            <a:solidFill>
              <a:schemeClr val="tx1"/>
            </a:solidFill>
          </a:ln>
        </p:spPr>
      </p:sp>
      <p:sp>
        <p:nvSpPr>
          <p:cNvPr id="106500" name="Rectangle 3"/>
          <p:cNvSpPr>
            <a:spLocks noGrp="1" noChangeArrowheads="1"/>
          </p:cNvSpPr>
          <p:nvPr>
            <p:ph type="body" idx="1"/>
          </p:nvPr>
        </p:nvSpPr>
        <p:spPr>
          <a:xfrm>
            <a:off x="912813" y="4343400"/>
            <a:ext cx="5030787"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a:spcBef>
                <a:spcPct val="0"/>
              </a:spcBef>
            </a:pPr>
            <a:r>
              <a:rPr lang="en-US" altLang="en-US" sz="1600" dirty="0">
                <a:latin typeface="Arial" panose="020B0604020202020204" pitchFamily="34" charset="0"/>
              </a:rPr>
              <a:t>This quote by Lester </a:t>
            </a:r>
            <a:r>
              <a:rPr lang="en-US" altLang="en-US" sz="1600" dirty="0" err="1">
                <a:latin typeface="Arial" panose="020B0604020202020204" pitchFamily="34" charset="0"/>
              </a:rPr>
              <a:t>Thurow</a:t>
            </a:r>
            <a:r>
              <a:rPr lang="en-US" altLang="en-US" sz="1600" dirty="0">
                <a:latin typeface="Arial" panose="020B0604020202020204" pitchFamily="34" charset="0"/>
              </a:rPr>
              <a:t> is quite appropriate when we talk about behavior-based safety.</a:t>
            </a:r>
          </a:p>
          <a:p>
            <a:pPr>
              <a:spcBef>
                <a:spcPct val="0"/>
              </a:spcBef>
            </a:pPr>
            <a:endParaRPr lang="en-US" altLang="en-US" sz="1600" dirty="0">
              <a:latin typeface="Arial" panose="020B0604020202020204" pitchFamily="34" charset="0"/>
            </a:endParaRPr>
          </a:p>
          <a:p>
            <a:pPr>
              <a:spcBef>
                <a:spcPct val="0"/>
              </a:spcBef>
            </a:pPr>
            <a:r>
              <a:rPr lang="en-US" altLang="en-US" sz="1600" dirty="0">
                <a:latin typeface="Arial" panose="020B0604020202020204" pitchFamily="34" charset="0"/>
              </a:rPr>
              <a:t>Accidents, near misses, injuries and illnesses in the workplace and at-home do not have to be an accepted norm.  Companies that want to be competitive have to become better at eliminating waste.  There is no greater waste that the waste of human capabilities, talents and lives because of unsafe working environments.  Human capital is truly the most important resource in most organizations today.</a:t>
            </a:r>
          </a:p>
          <a:p>
            <a:pPr>
              <a:spcBef>
                <a:spcPct val="0"/>
              </a:spcBef>
            </a:pPr>
            <a:endParaRPr lang="en-US" altLang="en-US" sz="1600" dirty="0">
              <a:latin typeface="Arial" panose="020B0604020202020204" pitchFamily="34" charset="0"/>
            </a:endParaRPr>
          </a:p>
          <a:p>
            <a:pPr>
              <a:spcBef>
                <a:spcPct val="0"/>
              </a:spcBef>
            </a:pPr>
            <a:r>
              <a:rPr lang="en-US" altLang="en-US" sz="1600" dirty="0">
                <a:latin typeface="Arial" panose="020B0604020202020204" pitchFamily="34" charset="0"/>
              </a:rPr>
              <a:t>Companies that want to become competitive or remain competitive are those that will be the best at managing safety in the workplace.  That will require change in how we approach safety.  Behavior based safety techniques offer another important tool for doing this.</a:t>
            </a:r>
          </a:p>
          <a:p>
            <a:pPr>
              <a:spcBef>
                <a:spcPct val="0"/>
              </a:spcBef>
            </a:pPr>
            <a:endParaRPr lang="en-US" altLang="en-US" sz="1600" dirty="0">
              <a:latin typeface="Arial" panose="020B0604020202020204" pitchFamily="34" charset="0"/>
            </a:endParaRPr>
          </a:p>
          <a:p>
            <a:pPr>
              <a:spcBef>
                <a:spcPct val="0"/>
              </a:spcBef>
            </a:pPr>
            <a:r>
              <a:rPr lang="en-US" altLang="en-US" sz="1600" dirty="0">
                <a:latin typeface="Arial" panose="020B0604020202020204" pitchFamily="34" charset="0"/>
              </a:rPr>
              <a:t>Or as Mr. </a:t>
            </a:r>
            <a:r>
              <a:rPr lang="en-US" altLang="en-US" sz="1600" dirty="0" err="1">
                <a:latin typeface="Arial" panose="020B0604020202020204" pitchFamily="34" charset="0"/>
              </a:rPr>
              <a:t>Thurow</a:t>
            </a:r>
            <a:r>
              <a:rPr lang="en-US" altLang="en-US" sz="1600" dirty="0">
                <a:latin typeface="Arial" panose="020B0604020202020204" pitchFamily="34" charset="0"/>
              </a:rPr>
              <a:t> states, “You can lose”.  Which do you want to do?</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6A19846-F330-4C68-B528-57A3A2E41969}" type="slidenum">
              <a:rPr lang="en-US" altLang="en-US" smtClean="0"/>
              <a:pPr>
                <a:spcBef>
                  <a:spcPct val="0"/>
                </a:spcBef>
              </a:pPr>
              <a:t>3</a:t>
            </a:fld>
            <a:endParaRPr lang="en-US" altLang="en-US"/>
          </a:p>
        </p:txBody>
      </p:sp>
      <p:sp>
        <p:nvSpPr>
          <p:cNvPr id="32771" name="Rectangle 2"/>
          <p:cNvSpPr>
            <a:spLocks noGrp="1" noRot="1" noChangeAspect="1" noChangeArrowheads="1" noTextEdit="1"/>
          </p:cNvSpPr>
          <p:nvPr>
            <p:ph type="sldImg"/>
          </p:nvPr>
        </p:nvSpPr>
        <p:spPr>
          <a:xfrm>
            <a:off x="393700" y="692150"/>
            <a:ext cx="6072188" cy="3416300"/>
          </a:xfrm>
          <a:ln w="12700" cap="flat">
            <a:solidFill>
              <a:schemeClr val="tx1"/>
            </a:solidFill>
          </a:ln>
        </p:spPr>
      </p:sp>
      <p:sp>
        <p:nvSpPr>
          <p:cNvPr id="32772" name="Rectangle 3"/>
          <p:cNvSpPr>
            <a:spLocks noGrp="1" noChangeArrowheads="1"/>
          </p:cNvSpPr>
          <p:nvPr>
            <p:ph type="body" idx="1"/>
          </p:nvPr>
        </p:nvSpPr>
        <p:spPr>
          <a:xfrm>
            <a:off x="912813" y="4343400"/>
            <a:ext cx="5030787"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a:spcBef>
                <a:spcPct val="0"/>
              </a:spcBef>
            </a:pPr>
            <a:r>
              <a:rPr lang="en-US" altLang="en-US" sz="1600" dirty="0">
                <a:latin typeface="Arial" panose="020B0604020202020204" pitchFamily="34" charset="0"/>
              </a:rPr>
              <a:t>Let’s look at each of the three components in a little more detail.</a:t>
            </a:r>
          </a:p>
          <a:p>
            <a:pPr>
              <a:spcBef>
                <a:spcPct val="0"/>
              </a:spcBef>
            </a:pPr>
            <a:endParaRPr lang="en-US" altLang="en-US" sz="1600" dirty="0">
              <a:latin typeface="Arial" panose="020B0604020202020204" pitchFamily="34" charset="0"/>
            </a:endParaRPr>
          </a:p>
          <a:p>
            <a:pPr>
              <a:spcBef>
                <a:spcPct val="0"/>
              </a:spcBef>
            </a:pPr>
            <a:r>
              <a:rPr lang="en-US" altLang="en-US" sz="1600" dirty="0">
                <a:latin typeface="Arial" panose="020B0604020202020204" pitchFamily="34" charset="0"/>
              </a:rPr>
              <a:t>Your first consideration when you are analyzing at-risk data is to ask yourself if the hazard can be eliminated altogether.  Several examples might help illustrate this.</a:t>
            </a:r>
          </a:p>
          <a:p>
            <a:pPr>
              <a:spcBef>
                <a:spcPct val="0"/>
              </a:spcBef>
            </a:pPr>
            <a:endParaRPr lang="en-US" altLang="en-US" sz="1600" dirty="0">
              <a:latin typeface="Arial" panose="020B0604020202020204" pitchFamily="34" charset="0"/>
            </a:endParaRPr>
          </a:p>
          <a:p>
            <a:pPr>
              <a:spcBef>
                <a:spcPct val="0"/>
              </a:spcBef>
            </a:pPr>
            <a:r>
              <a:rPr lang="en-US" altLang="en-US" sz="1600" dirty="0">
                <a:latin typeface="Arial" panose="020B0604020202020204" pitchFamily="34" charset="0"/>
              </a:rPr>
              <a:t>Suppose the at-risk behavior that is of concern is people not using proper lifting techniques for handling tote pans of parts.  The first thing you should ask yourself is “How can we eliminate the need to handle tote pans at all?”  Can material handling devices be used?  If you can’t eliminate the need to handle tote pans, can you change the way they are stored?  If they are stored on the floor and the at-risk behavior occurs during the lifting from the floor to the work surface, could you have the tote pans delivered to a raised platform that would reduce the bending required?  Could you make the tote pans smaller so they are lighter and more easy to handle?</a:t>
            </a:r>
          </a:p>
          <a:p>
            <a:pPr>
              <a:spcBef>
                <a:spcPct val="0"/>
              </a:spcBef>
            </a:pPr>
            <a:endParaRPr lang="en-US" altLang="en-US" sz="1600" dirty="0">
              <a:latin typeface="Arial" panose="020B0604020202020204" pitchFamily="34" charset="0"/>
            </a:endParaRPr>
          </a:p>
          <a:p>
            <a:pPr>
              <a:spcBef>
                <a:spcPct val="0"/>
              </a:spcBef>
            </a:pPr>
            <a:r>
              <a:rPr lang="en-US" altLang="en-US" sz="1600" dirty="0">
                <a:latin typeface="Arial" panose="020B0604020202020204" pitchFamily="34" charset="0"/>
              </a:rPr>
              <a:t>Behavior based safety doesn’t eliminate the need to look at traditional methods of safely engineering work.</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6A19846-F330-4C68-B528-57A3A2E41969}" type="slidenum">
              <a:rPr lang="en-US" altLang="en-US" smtClean="0"/>
              <a:pPr>
                <a:spcBef>
                  <a:spcPct val="0"/>
                </a:spcBef>
              </a:pPr>
              <a:t>4</a:t>
            </a:fld>
            <a:endParaRPr lang="en-US" altLang="en-US"/>
          </a:p>
        </p:txBody>
      </p:sp>
      <p:sp>
        <p:nvSpPr>
          <p:cNvPr id="32771" name="Rectangle 2"/>
          <p:cNvSpPr>
            <a:spLocks noGrp="1" noRot="1" noChangeAspect="1" noChangeArrowheads="1" noTextEdit="1"/>
          </p:cNvSpPr>
          <p:nvPr>
            <p:ph type="sldImg"/>
          </p:nvPr>
        </p:nvSpPr>
        <p:spPr>
          <a:xfrm>
            <a:off x="393700" y="692150"/>
            <a:ext cx="6072188" cy="3416300"/>
          </a:xfrm>
          <a:ln w="12700" cap="flat">
            <a:solidFill>
              <a:schemeClr val="tx1"/>
            </a:solidFill>
          </a:ln>
        </p:spPr>
      </p:sp>
      <p:sp>
        <p:nvSpPr>
          <p:cNvPr id="32772" name="Rectangle 3"/>
          <p:cNvSpPr>
            <a:spLocks noGrp="1" noChangeArrowheads="1"/>
          </p:cNvSpPr>
          <p:nvPr>
            <p:ph type="body" idx="1"/>
          </p:nvPr>
        </p:nvSpPr>
        <p:spPr>
          <a:xfrm>
            <a:off x="912813" y="4343400"/>
            <a:ext cx="5030787"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a:spcBef>
                <a:spcPct val="0"/>
              </a:spcBef>
            </a:pPr>
            <a:r>
              <a:rPr lang="en-US" altLang="en-US" sz="1600" dirty="0">
                <a:latin typeface="Arial" panose="020B0604020202020204" pitchFamily="34" charset="0"/>
              </a:rPr>
              <a:t>Let’s look at each of the three components in a little more detail.</a:t>
            </a:r>
          </a:p>
          <a:p>
            <a:pPr>
              <a:spcBef>
                <a:spcPct val="0"/>
              </a:spcBef>
            </a:pPr>
            <a:endParaRPr lang="en-US" altLang="en-US" sz="1600" dirty="0">
              <a:latin typeface="Arial" panose="020B0604020202020204" pitchFamily="34" charset="0"/>
            </a:endParaRPr>
          </a:p>
          <a:p>
            <a:pPr>
              <a:spcBef>
                <a:spcPct val="0"/>
              </a:spcBef>
            </a:pPr>
            <a:r>
              <a:rPr lang="en-US" altLang="en-US" sz="1600" dirty="0">
                <a:latin typeface="Arial" panose="020B0604020202020204" pitchFamily="34" charset="0"/>
              </a:rPr>
              <a:t>Your first consideration when you are analyzing at-risk data is to ask yourself if the hazard can be eliminated altogether.  Several examples might help illustrate this.</a:t>
            </a:r>
          </a:p>
          <a:p>
            <a:pPr>
              <a:spcBef>
                <a:spcPct val="0"/>
              </a:spcBef>
            </a:pPr>
            <a:endParaRPr lang="en-US" altLang="en-US" sz="1600" dirty="0">
              <a:latin typeface="Arial" panose="020B0604020202020204" pitchFamily="34" charset="0"/>
            </a:endParaRPr>
          </a:p>
          <a:p>
            <a:pPr>
              <a:spcBef>
                <a:spcPct val="0"/>
              </a:spcBef>
            </a:pPr>
            <a:r>
              <a:rPr lang="en-US" altLang="en-US" sz="1600" dirty="0">
                <a:latin typeface="Arial" panose="020B0604020202020204" pitchFamily="34" charset="0"/>
              </a:rPr>
              <a:t>Suppose the at-risk behavior that is of concern is people not using proper lifting techniques for handling tote pans of parts.  The first thing you should ask yourself is “How can we eliminate the need to handle tote pans at all?”  Can material handling devices be used?  If you can’t eliminate the need to handle tote pans, can you change the way they are stored?  If they are stored on the floor and the at-risk behavior occurs during the lifting from the floor to the work surface, could you have the tote pans delivered to a raised platform that would reduce the bending required?  Could you make the tote pans smaller so they are lighter and more easy to handle?</a:t>
            </a:r>
          </a:p>
          <a:p>
            <a:pPr>
              <a:spcBef>
                <a:spcPct val="0"/>
              </a:spcBef>
            </a:pPr>
            <a:endParaRPr lang="en-US" altLang="en-US" sz="1600" dirty="0">
              <a:latin typeface="Arial" panose="020B0604020202020204" pitchFamily="34" charset="0"/>
            </a:endParaRPr>
          </a:p>
          <a:p>
            <a:pPr>
              <a:spcBef>
                <a:spcPct val="0"/>
              </a:spcBef>
            </a:pPr>
            <a:r>
              <a:rPr lang="en-US" altLang="en-US" sz="1600" dirty="0">
                <a:latin typeface="Arial" panose="020B0604020202020204" pitchFamily="34" charset="0"/>
              </a:rPr>
              <a:t>Behavior based safety doesn’t eliminate the need to look at traditional methods of safely engineering work.</a:t>
            </a:r>
          </a:p>
        </p:txBody>
      </p:sp>
    </p:spTree>
    <p:extLst>
      <p:ext uri="{BB962C8B-B14F-4D97-AF65-F5344CB8AC3E}">
        <p14:creationId xmlns:p14="http://schemas.microsoft.com/office/powerpoint/2010/main" val="3696102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6A19846-F330-4C68-B528-57A3A2E41969}" type="slidenum">
              <a:rPr lang="en-US" altLang="en-US" smtClean="0"/>
              <a:pPr>
                <a:spcBef>
                  <a:spcPct val="0"/>
                </a:spcBef>
              </a:pPr>
              <a:t>5</a:t>
            </a:fld>
            <a:endParaRPr lang="en-US" altLang="en-US"/>
          </a:p>
        </p:txBody>
      </p:sp>
      <p:sp>
        <p:nvSpPr>
          <p:cNvPr id="32771" name="Rectangle 2"/>
          <p:cNvSpPr>
            <a:spLocks noGrp="1" noRot="1" noChangeAspect="1" noChangeArrowheads="1" noTextEdit="1"/>
          </p:cNvSpPr>
          <p:nvPr>
            <p:ph type="sldImg"/>
          </p:nvPr>
        </p:nvSpPr>
        <p:spPr>
          <a:xfrm>
            <a:off x="393700" y="692150"/>
            <a:ext cx="6072188" cy="3416300"/>
          </a:xfrm>
          <a:ln w="12700" cap="flat">
            <a:solidFill>
              <a:schemeClr val="tx1"/>
            </a:solidFill>
          </a:ln>
        </p:spPr>
      </p:sp>
      <p:sp>
        <p:nvSpPr>
          <p:cNvPr id="32772" name="Rectangle 3"/>
          <p:cNvSpPr>
            <a:spLocks noGrp="1" noChangeArrowheads="1"/>
          </p:cNvSpPr>
          <p:nvPr>
            <p:ph type="body" idx="1"/>
          </p:nvPr>
        </p:nvSpPr>
        <p:spPr>
          <a:xfrm>
            <a:off x="912813" y="4343400"/>
            <a:ext cx="5030787"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a:spcBef>
                <a:spcPct val="0"/>
              </a:spcBef>
            </a:pPr>
            <a:r>
              <a:rPr lang="en-US" altLang="en-US" sz="1600" dirty="0">
                <a:latin typeface="Arial" panose="020B0604020202020204" pitchFamily="34" charset="0"/>
              </a:rPr>
              <a:t>Let’s look at each of the three components in a little more detail.</a:t>
            </a:r>
          </a:p>
          <a:p>
            <a:pPr>
              <a:spcBef>
                <a:spcPct val="0"/>
              </a:spcBef>
            </a:pPr>
            <a:endParaRPr lang="en-US" altLang="en-US" sz="1600" dirty="0">
              <a:latin typeface="Arial" panose="020B0604020202020204" pitchFamily="34" charset="0"/>
            </a:endParaRPr>
          </a:p>
          <a:p>
            <a:pPr>
              <a:spcBef>
                <a:spcPct val="0"/>
              </a:spcBef>
            </a:pPr>
            <a:r>
              <a:rPr lang="en-US" altLang="en-US" sz="1600" dirty="0">
                <a:latin typeface="Arial" panose="020B0604020202020204" pitchFamily="34" charset="0"/>
              </a:rPr>
              <a:t>Your first consideration when you are analyzing at-risk data is to ask yourself if the hazard can be eliminated altogether.  Several examples might help illustrate this.</a:t>
            </a:r>
          </a:p>
          <a:p>
            <a:pPr>
              <a:spcBef>
                <a:spcPct val="0"/>
              </a:spcBef>
            </a:pPr>
            <a:endParaRPr lang="en-US" altLang="en-US" sz="1600" dirty="0">
              <a:latin typeface="Arial" panose="020B0604020202020204" pitchFamily="34" charset="0"/>
            </a:endParaRPr>
          </a:p>
          <a:p>
            <a:pPr>
              <a:spcBef>
                <a:spcPct val="0"/>
              </a:spcBef>
            </a:pPr>
            <a:r>
              <a:rPr lang="en-US" altLang="en-US" sz="1600" dirty="0">
                <a:latin typeface="Arial" panose="020B0604020202020204" pitchFamily="34" charset="0"/>
              </a:rPr>
              <a:t>Suppose the at-risk behavior that is of concern is people not using proper lifting techniques for handling tote pans of parts.  The first thing you should ask yourself is “How can we eliminate the need to handle tote pans at all?”  Can material handling devices be used?  If you can’t eliminate the need to handle tote pans, can you change the way they are stored?  If they are stored on the floor and the at-risk behavior occurs during the lifting from the floor to the work surface, could you have the tote pans delivered to a raised platform that would reduce the bending required?  Could you make the tote pans smaller so they are lighter and more easy to handle?</a:t>
            </a:r>
          </a:p>
          <a:p>
            <a:pPr>
              <a:spcBef>
                <a:spcPct val="0"/>
              </a:spcBef>
            </a:pPr>
            <a:endParaRPr lang="en-US" altLang="en-US" sz="1600" dirty="0">
              <a:latin typeface="Arial" panose="020B0604020202020204" pitchFamily="34" charset="0"/>
            </a:endParaRPr>
          </a:p>
          <a:p>
            <a:pPr>
              <a:spcBef>
                <a:spcPct val="0"/>
              </a:spcBef>
            </a:pPr>
            <a:r>
              <a:rPr lang="en-US" altLang="en-US" sz="1600" dirty="0">
                <a:latin typeface="Arial" panose="020B0604020202020204" pitchFamily="34" charset="0"/>
              </a:rPr>
              <a:t>Behavior based safety doesn’t eliminate the need to look at traditional methods of safely engineering work.</a:t>
            </a:r>
          </a:p>
        </p:txBody>
      </p:sp>
    </p:spTree>
    <p:extLst>
      <p:ext uri="{BB962C8B-B14F-4D97-AF65-F5344CB8AC3E}">
        <p14:creationId xmlns:p14="http://schemas.microsoft.com/office/powerpoint/2010/main" val="4197297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BA9C4B0-0A5F-4033-A87B-A0CD01141838}" type="slidenum">
              <a:rPr lang="en-US" altLang="en-US" smtClean="0"/>
              <a:pPr>
                <a:spcBef>
                  <a:spcPct val="0"/>
                </a:spcBef>
              </a:pPr>
              <a:t>6</a:t>
            </a:fld>
            <a:endParaRPr lang="en-US" altLang="en-US"/>
          </a:p>
        </p:txBody>
      </p:sp>
      <p:sp>
        <p:nvSpPr>
          <p:cNvPr id="30723" name="Rectangle 2"/>
          <p:cNvSpPr>
            <a:spLocks noGrp="1" noChangeArrowheads="1"/>
          </p:cNvSpPr>
          <p:nvPr>
            <p:ph type="body" idx="1"/>
          </p:nvPr>
        </p:nvSpPr>
        <p:spPr>
          <a:xfrm>
            <a:off x="912813" y="4343400"/>
            <a:ext cx="5030787"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a:spcBef>
                <a:spcPct val="0"/>
              </a:spcBef>
            </a:pPr>
            <a:r>
              <a:rPr lang="en-US" altLang="en-US" sz="1600" dirty="0">
                <a:latin typeface="Arial" panose="020B0604020202020204" pitchFamily="34" charset="0"/>
              </a:rPr>
              <a:t>When you look at the at-risk data and are deciding what types of solutions or interventions to make, always consider each of these three components.</a:t>
            </a:r>
          </a:p>
          <a:p>
            <a:pPr>
              <a:spcBef>
                <a:spcPct val="0"/>
              </a:spcBef>
            </a:pPr>
            <a:r>
              <a:rPr lang="en-US" altLang="en-US" sz="1600" dirty="0">
                <a:latin typeface="Arial" panose="020B0604020202020204" pitchFamily="34" charset="0"/>
              </a:rPr>
              <a:t>  Safety management system - how does the current system that is being used to manage safety in the workplace need to be changed to increase the amount of “safe behavior”?</a:t>
            </a:r>
          </a:p>
          <a:p>
            <a:pPr>
              <a:spcBef>
                <a:spcPct val="0"/>
              </a:spcBef>
            </a:pPr>
            <a:r>
              <a:rPr lang="en-US" altLang="en-US" sz="1600" dirty="0">
                <a:latin typeface="Arial" panose="020B0604020202020204" pitchFamily="34" charset="0"/>
              </a:rPr>
              <a:t>  What engineering controls can be implemented to reduce or eliminate some of the causes of the at-risk behavior that is being observed.  If deviated wrists are considered to be “at-risk” posture, what engineering changes need to be made in the job?  Redesign of the work zone?  Changes in tools and equipment?  Elevation of working surfaces or change in their physical orientation?  Having a machine perform the tasks that were previously done by hand?</a:t>
            </a:r>
          </a:p>
          <a:p>
            <a:pPr>
              <a:spcBef>
                <a:spcPct val="0"/>
              </a:spcBef>
            </a:pPr>
            <a:r>
              <a:rPr lang="en-US" altLang="en-US" sz="1600" dirty="0">
                <a:latin typeface="Arial" panose="020B0604020202020204" pitchFamily="34" charset="0"/>
              </a:rPr>
              <a:t>  Behavioral interventions - you may provide all the proper tools, training, and adequate supervision but people may still be working in postures or positions that occasionally puts themselves at risk.  This may be conscious behavior or unconscious behavior.    Look at other job aids that may increase safe behavior awareness.  What sort of </a:t>
            </a:r>
            <a:r>
              <a:rPr lang="en-US" altLang="en-US" sz="1600" dirty="0" err="1">
                <a:latin typeface="Arial" panose="020B0604020202020204" pitchFamily="34" charset="0"/>
              </a:rPr>
              <a:t>self monitoring</a:t>
            </a:r>
            <a:r>
              <a:rPr lang="en-US" altLang="en-US" sz="1600" dirty="0">
                <a:latin typeface="Arial" panose="020B0604020202020204" pitchFamily="34" charset="0"/>
              </a:rPr>
              <a:t> techniques can be employed?  How can the necessary behavior changes be shaped and reinforced?</a:t>
            </a:r>
          </a:p>
          <a:p>
            <a:pPr>
              <a:spcBef>
                <a:spcPct val="0"/>
              </a:spcBef>
            </a:pPr>
            <a:r>
              <a:rPr lang="en-US" altLang="en-US" sz="1600" dirty="0">
                <a:latin typeface="Arial" panose="020B0604020202020204" pitchFamily="34" charset="0"/>
              </a:rPr>
              <a:t>Effective solutions may often require a combination of all 3 approaches. </a:t>
            </a:r>
          </a:p>
          <a:p>
            <a:pPr>
              <a:spcBef>
                <a:spcPct val="0"/>
              </a:spcBef>
            </a:pPr>
            <a:endParaRPr lang="en-US" altLang="en-US" sz="1600" dirty="0">
              <a:latin typeface="Arial" panose="020B0604020202020204" pitchFamily="34" charset="0"/>
            </a:endParaRPr>
          </a:p>
        </p:txBody>
      </p:sp>
      <p:sp>
        <p:nvSpPr>
          <p:cNvPr id="30724" name="Rectangle 3"/>
          <p:cNvSpPr>
            <a:spLocks noGrp="1" noRot="1" noChangeAspect="1" noChangeArrowheads="1" noTextEdit="1"/>
          </p:cNvSpPr>
          <p:nvPr>
            <p:ph type="sldImg"/>
          </p:nvPr>
        </p:nvSpPr>
        <p:spPr>
          <a:xfrm>
            <a:off x="393700" y="692150"/>
            <a:ext cx="6072188" cy="3416300"/>
          </a:xfrm>
          <a:ln w="12700" cap="flat">
            <a:solidFill>
              <a:schemeClr val="tx1"/>
            </a:solid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22BA9D3-8C03-474A-9CCF-EC97EAA3D6A4}" type="slidenum">
              <a:rPr lang="en-US" altLang="en-US" smtClean="0"/>
              <a:pPr>
                <a:spcBef>
                  <a:spcPct val="0"/>
                </a:spcBef>
              </a:pPr>
              <a:t>7</a:t>
            </a:fld>
            <a:endParaRPr lang="en-US" altLang="en-US"/>
          </a:p>
        </p:txBody>
      </p:sp>
      <p:sp>
        <p:nvSpPr>
          <p:cNvPr id="40963" name="Rectangle 2"/>
          <p:cNvSpPr>
            <a:spLocks noGrp="1" noRot="1" noChangeAspect="1" noChangeArrowheads="1" noTextEdit="1"/>
          </p:cNvSpPr>
          <p:nvPr>
            <p:ph type="sldImg"/>
          </p:nvPr>
        </p:nvSpPr>
        <p:spPr>
          <a:xfrm>
            <a:off x="393700" y="692150"/>
            <a:ext cx="6072188" cy="3416300"/>
          </a:xfrm>
          <a:ln w="12700" cap="flat">
            <a:solidFill>
              <a:schemeClr val="tx1"/>
            </a:solidFill>
          </a:ln>
        </p:spPr>
      </p:sp>
      <p:sp>
        <p:nvSpPr>
          <p:cNvPr id="40964" name="Rectangle 3"/>
          <p:cNvSpPr>
            <a:spLocks noGrp="1" noChangeArrowheads="1"/>
          </p:cNvSpPr>
          <p:nvPr>
            <p:ph type="body" idx="1"/>
          </p:nvPr>
        </p:nvSpPr>
        <p:spPr>
          <a:xfrm>
            <a:off x="533400" y="4343400"/>
            <a:ext cx="5789613"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a:spcBef>
                <a:spcPct val="0"/>
              </a:spcBef>
            </a:pPr>
            <a:r>
              <a:rPr lang="en-US" altLang="en-US" sz="1400" dirty="0">
                <a:latin typeface="Arial" panose="020B0604020202020204" pitchFamily="34" charset="0"/>
              </a:rPr>
              <a:t>If the interventions that you choose - whether they are engineering and administrative control changes, safety management system changes, or behavioral interventions - are truly successful there should be an observable, measurable change in behavior - for the better!  </a:t>
            </a:r>
          </a:p>
          <a:p>
            <a:pPr>
              <a:spcBef>
                <a:spcPct val="0"/>
              </a:spcBef>
            </a:pPr>
            <a:r>
              <a:rPr lang="en-US" altLang="en-US" sz="1400" dirty="0">
                <a:latin typeface="Arial" panose="020B0604020202020204" pitchFamily="34" charset="0"/>
              </a:rPr>
              <a:t> % of safe behavior should be increasing for a particular job or department</a:t>
            </a:r>
          </a:p>
          <a:p>
            <a:pPr>
              <a:spcBef>
                <a:spcPct val="0"/>
              </a:spcBef>
              <a:buFontTx/>
              <a:buChar char="•"/>
            </a:pPr>
            <a:r>
              <a:rPr lang="en-US" altLang="en-US" sz="1400" dirty="0">
                <a:latin typeface="Arial" panose="020B0604020202020204" pitchFamily="34" charset="0"/>
              </a:rPr>
              <a:t> % of at-risk behavior should be decreasing</a:t>
            </a:r>
          </a:p>
          <a:p>
            <a:pPr>
              <a:spcBef>
                <a:spcPct val="0"/>
              </a:spcBef>
              <a:buFontTx/>
              <a:buChar char="•"/>
            </a:pPr>
            <a:r>
              <a:rPr lang="en-US" altLang="en-US" sz="1400" dirty="0">
                <a:latin typeface="Arial" panose="020B0604020202020204" pitchFamily="34" charset="0"/>
              </a:rPr>
              <a:t> people should become more comfortable with reporting near misses or “near hits” as they learn that these occurred because of at-risk behavior and that they represent significant opportunities for improvement</a:t>
            </a:r>
          </a:p>
          <a:p>
            <a:pPr>
              <a:spcBef>
                <a:spcPct val="0"/>
              </a:spcBef>
              <a:buFontTx/>
              <a:buChar char="•"/>
            </a:pPr>
            <a:r>
              <a:rPr lang="en-US" altLang="en-US" sz="1400" dirty="0">
                <a:latin typeface="Arial" panose="020B0604020202020204" pitchFamily="34" charset="0"/>
              </a:rPr>
              <a:t> the number of observations should be increasing - the more observations you make, the more data you collect, and if it is good solid data, the greater the confidence you have in your overall assessment of the state of safety in the workplace</a:t>
            </a:r>
          </a:p>
          <a:p>
            <a:pPr>
              <a:spcBef>
                <a:spcPct val="0"/>
              </a:spcBef>
              <a:buFontTx/>
              <a:buChar char="•"/>
            </a:pPr>
            <a:r>
              <a:rPr lang="en-US" altLang="en-US" sz="1400" dirty="0">
                <a:latin typeface="Arial" panose="020B0604020202020204" pitchFamily="34" charset="0"/>
              </a:rPr>
              <a:t> people should become more comfortable with making observations and more people should be willing to make them - either formally or informally.  Ultimately the culture you want to create is one in which anyone feels comfortable identifying at-risk behavior and bringing it to the forefront so that it can be dealt with in a non-judgmental, proactive manner.</a:t>
            </a:r>
          </a:p>
          <a:p>
            <a:pPr>
              <a:spcBef>
                <a:spcPct val="0"/>
              </a:spcBef>
              <a:buFontTx/>
              <a:buChar char="•"/>
            </a:pPr>
            <a:r>
              <a:rPr lang="en-US" altLang="en-US" sz="1400" dirty="0">
                <a:latin typeface="Arial" panose="020B0604020202020204" pitchFamily="34" charset="0"/>
              </a:rPr>
              <a:t> Accident frequency and severity rates should be decreasing as % safe increases</a:t>
            </a:r>
          </a:p>
          <a:p>
            <a:pPr>
              <a:spcBef>
                <a:spcPct val="0"/>
              </a:spcBef>
              <a:buFontTx/>
              <a:buChar char="•"/>
            </a:pPr>
            <a:r>
              <a:rPr lang="en-US" altLang="en-US" sz="1400" dirty="0">
                <a:latin typeface="Arial" panose="020B0604020202020204" pitchFamily="34" charset="0"/>
              </a:rPr>
              <a:t> people should become increasingly more responsible and accountable for their own safety related behaviors, accepting feedback openly and honestly with the understanding that it is being offered to improve the overall safety system and not to place fault or blame</a:t>
            </a:r>
          </a:p>
        </p:txBody>
      </p:sp>
    </p:spTree>
    <p:extLst>
      <p:ext uri="{BB962C8B-B14F-4D97-AF65-F5344CB8AC3E}">
        <p14:creationId xmlns:p14="http://schemas.microsoft.com/office/powerpoint/2010/main" val="1418693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22BA9D3-8C03-474A-9CCF-EC97EAA3D6A4}" type="slidenum">
              <a:rPr lang="en-US" altLang="en-US" smtClean="0"/>
              <a:pPr>
                <a:spcBef>
                  <a:spcPct val="0"/>
                </a:spcBef>
              </a:pPr>
              <a:t>8</a:t>
            </a:fld>
            <a:endParaRPr lang="en-US" altLang="en-US"/>
          </a:p>
        </p:txBody>
      </p:sp>
      <p:sp>
        <p:nvSpPr>
          <p:cNvPr id="40963" name="Rectangle 2"/>
          <p:cNvSpPr>
            <a:spLocks noGrp="1" noRot="1" noChangeAspect="1" noChangeArrowheads="1" noTextEdit="1"/>
          </p:cNvSpPr>
          <p:nvPr>
            <p:ph type="sldImg"/>
          </p:nvPr>
        </p:nvSpPr>
        <p:spPr>
          <a:xfrm>
            <a:off x="393700" y="692150"/>
            <a:ext cx="6072188" cy="3416300"/>
          </a:xfrm>
          <a:ln w="12700" cap="flat">
            <a:solidFill>
              <a:schemeClr val="tx1"/>
            </a:solidFill>
          </a:ln>
        </p:spPr>
      </p:sp>
      <p:sp>
        <p:nvSpPr>
          <p:cNvPr id="40964" name="Rectangle 3"/>
          <p:cNvSpPr>
            <a:spLocks noGrp="1" noChangeArrowheads="1"/>
          </p:cNvSpPr>
          <p:nvPr>
            <p:ph type="body" idx="1"/>
          </p:nvPr>
        </p:nvSpPr>
        <p:spPr>
          <a:xfrm>
            <a:off x="533400" y="4343400"/>
            <a:ext cx="5789613"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a:spcBef>
                <a:spcPct val="0"/>
              </a:spcBef>
            </a:pPr>
            <a:r>
              <a:rPr lang="en-US" altLang="en-US" sz="1400" dirty="0">
                <a:latin typeface="Arial" panose="020B0604020202020204" pitchFamily="34" charset="0"/>
              </a:rPr>
              <a:t>If the interventions that you choose - whether they are engineering and administrative control changes, safety management system changes, or behavioral interventions - are truly successful there should be an observable, measurable change in behavior - for the better!  </a:t>
            </a:r>
          </a:p>
          <a:p>
            <a:pPr>
              <a:spcBef>
                <a:spcPct val="0"/>
              </a:spcBef>
            </a:pPr>
            <a:r>
              <a:rPr lang="en-US" altLang="en-US" sz="1400" dirty="0">
                <a:latin typeface="Arial" panose="020B0604020202020204" pitchFamily="34" charset="0"/>
              </a:rPr>
              <a:t> % of safe behavior should be increasing for a particular job or department</a:t>
            </a:r>
          </a:p>
          <a:p>
            <a:pPr>
              <a:spcBef>
                <a:spcPct val="0"/>
              </a:spcBef>
              <a:buFontTx/>
              <a:buChar char="•"/>
            </a:pPr>
            <a:r>
              <a:rPr lang="en-US" altLang="en-US" sz="1400" dirty="0">
                <a:latin typeface="Arial" panose="020B0604020202020204" pitchFamily="34" charset="0"/>
              </a:rPr>
              <a:t> % of at-risk behavior should be decreasing</a:t>
            </a:r>
          </a:p>
          <a:p>
            <a:pPr>
              <a:spcBef>
                <a:spcPct val="0"/>
              </a:spcBef>
              <a:buFontTx/>
              <a:buChar char="•"/>
            </a:pPr>
            <a:r>
              <a:rPr lang="en-US" altLang="en-US" sz="1400" dirty="0">
                <a:latin typeface="Arial" panose="020B0604020202020204" pitchFamily="34" charset="0"/>
              </a:rPr>
              <a:t> people should become more comfortable with reporting near misses or “near hits” as they learn that these occurred because of at-risk behavior and that they represent significant opportunities for improvement</a:t>
            </a:r>
          </a:p>
          <a:p>
            <a:pPr>
              <a:spcBef>
                <a:spcPct val="0"/>
              </a:spcBef>
              <a:buFontTx/>
              <a:buChar char="•"/>
            </a:pPr>
            <a:r>
              <a:rPr lang="en-US" altLang="en-US" sz="1400" dirty="0">
                <a:latin typeface="Arial" panose="020B0604020202020204" pitchFamily="34" charset="0"/>
              </a:rPr>
              <a:t> the number of observations should be increasing - the more observations you make, the more data you collect, and if it is good solid data, the greater the confidence you have in your overall assessment of the state of safety in the workplace</a:t>
            </a:r>
          </a:p>
          <a:p>
            <a:pPr>
              <a:spcBef>
                <a:spcPct val="0"/>
              </a:spcBef>
              <a:buFontTx/>
              <a:buChar char="•"/>
            </a:pPr>
            <a:r>
              <a:rPr lang="en-US" altLang="en-US" sz="1400" dirty="0">
                <a:latin typeface="Arial" panose="020B0604020202020204" pitchFamily="34" charset="0"/>
              </a:rPr>
              <a:t> people should become more comfortable with making observations and more people should be willing to make them - either formally or informally.  Ultimately the culture you want to create is one in which anyone feels comfortable identifying at-risk behavior and bringing it to the forefront so that it can be dealt with in a non-judgmental, proactive manner.</a:t>
            </a:r>
          </a:p>
          <a:p>
            <a:pPr>
              <a:spcBef>
                <a:spcPct val="0"/>
              </a:spcBef>
              <a:buFontTx/>
              <a:buChar char="•"/>
            </a:pPr>
            <a:r>
              <a:rPr lang="en-US" altLang="en-US" sz="1400" dirty="0">
                <a:latin typeface="Arial" panose="020B0604020202020204" pitchFamily="34" charset="0"/>
              </a:rPr>
              <a:t> Accident frequency and severity rates should be decreasing as % safe increases</a:t>
            </a:r>
          </a:p>
          <a:p>
            <a:pPr>
              <a:spcBef>
                <a:spcPct val="0"/>
              </a:spcBef>
              <a:buFontTx/>
              <a:buChar char="•"/>
            </a:pPr>
            <a:r>
              <a:rPr lang="en-US" altLang="en-US" sz="1400" dirty="0">
                <a:latin typeface="Arial" panose="020B0604020202020204" pitchFamily="34" charset="0"/>
              </a:rPr>
              <a:t> people should become increasingly more responsible and accountable for their own safety related behaviors, accepting feedback openly and honestly with the understanding that it is being offered to improve the overall safety system and not to place fault or blame</a:t>
            </a:r>
          </a:p>
        </p:txBody>
      </p:sp>
    </p:spTree>
    <p:extLst>
      <p:ext uri="{BB962C8B-B14F-4D97-AF65-F5344CB8AC3E}">
        <p14:creationId xmlns:p14="http://schemas.microsoft.com/office/powerpoint/2010/main" val="4147970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22BA9D3-8C03-474A-9CCF-EC97EAA3D6A4}" type="slidenum">
              <a:rPr lang="en-US" altLang="en-US" smtClean="0"/>
              <a:pPr>
                <a:spcBef>
                  <a:spcPct val="0"/>
                </a:spcBef>
              </a:pPr>
              <a:t>9</a:t>
            </a:fld>
            <a:endParaRPr lang="en-US" altLang="en-US"/>
          </a:p>
        </p:txBody>
      </p:sp>
      <p:sp>
        <p:nvSpPr>
          <p:cNvPr id="40963" name="Rectangle 2"/>
          <p:cNvSpPr>
            <a:spLocks noGrp="1" noRot="1" noChangeAspect="1" noChangeArrowheads="1" noTextEdit="1"/>
          </p:cNvSpPr>
          <p:nvPr>
            <p:ph type="sldImg"/>
          </p:nvPr>
        </p:nvSpPr>
        <p:spPr>
          <a:xfrm>
            <a:off x="393700" y="692150"/>
            <a:ext cx="6072188" cy="3416300"/>
          </a:xfrm>
          <a:ln w="12700" cap="flat">
            <a:solidFill>
              <a:schemeClr val="tx1"/>
            </a:solidFill>
          </a:ln>
        </p:spPr>
      </p:sp>
      <p:sp>
        <p:nvSpPr>
          <p:cNvPr id="40964" name="Rectangle 3"/>
          <p:cNvSpPr>
            <a:spLocks noGrp="1" noChangeArrowheads="1"/>
          </p:cNvSpPr>
          <p:nvPr>
            <p:ph type="body" idx="1"/>
          </p:nvPr>
        </p:nvSpPr>
        <p:spPr>
          <a:xfrm>
            <a:off x="533400" y="4343400"/>
            <a:ext cx="5789613"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a:spcBef>
                <a:spcPct val="0"/>
              </a:spcBef>
            </a:pPr>
            <a:r>
              <a:rPr lang="en-US" altLang="en-US" sz="1400" dirty="0">
                <a:latin typeface="Arial" panose="020B0604020202020204" pitchFamily="34" charset="0"/>
              </a:rPr>
              <a:t>If the interventions that you choose - whether they are engineering and administrative control changes, safety management system changes, or behavioral interventions - are truly successful there should be an observable, measurable change in behavior - for the better!  </a:t>
            </a:r>
          </a:p>
          <a:p>
            <a:pPr>
              <a:spcBef>
                <a:spcPct val="0"/>
              </a:spcBef>
            </a:pPr>
            <a:r>
              <a:rPr lang="en-US" altLang="en-US" sz="1400" dirty="0">
                <a:latin typeface="Arial" panose="020B0604020202020204" pitchFamily="34" charset="0"/>
              </a:rPr>
              <a:t> % of safe behavior should be increasing for a particular job or department</a:t>
            </a:r>
          </a:p>
          <a:p>
            <a:pPr>
              <a:spcBef>
                <a:spcPct val="0"/>
              </a:spcBef>
              <a:buFontTx/>
              <a:buChar char="•"/>
            </a:pPr>
            <a:r>
              <a:rPr lang="en-US" altLang="en-US" sz="1400" dirty="0">
                <a:latin typeface="Arial" panose="020B0604020202020204" pitchFamily="34" charset="0"/>
              </a:rPr>
              <a:t> % of at-risk behavior should be decreasing</a:t>
            </a:r>
          </a:p>
          <a:p>
            <a:pPr>
              <a:spcBef>
                <a:spcPct val="0"/>
              </a:spcBef>
              <a:buFontTx/>
              <a:buChar char="•"/>
            </a:pPr>
            <a:r>
              <a:rPr lang="en-US" altLang="en-US" sz="1400" dirty="0">
                <a:latin typeface="Arial" panose="020B0604020202020204" pitchFamily="34" charset="0"/>
              </a:rPr>
              <a:t> people should become more comfortable with reporting near misses or “near hits” as they learn that these occurred because of at-risk behavior and that they represent significant opportunities for improvement</a:t>
            </a:r>
          </a:p>
          <a:p>
            <a:pPr>
              <a:spcBef>
                <a:spcPct val="0"/>
              </a:spcBef>
              <a:buFontTx/>
              <a:buChar char="•"/>
            </a:pPr>
            <a:r>
              <a:rPr lang="en-US" altLang="en-US" sz="1400" dirty="0">
                <a:latin typeface="Arial" panose="020B0604020202020204" pitchFamily="34" charset="0"/>
              </a:rPr>
              <a:t> the number of observations should be increasing - the more observations you make, the more data you collect, and if it is good solid data, the greater the confidence you have in your overall assessment of the state of safety in the workplace</a:t>
            </a:r>
          </a:p>
          <a:p>
            <a:pPr>
              <a:spcBef>
                <a:spcPct val="0"/>
              </a:spcBef>
              <a:buFontTx/>
              <a:buChar char="•"/>
            </a:pPr>
            <a:r>
              <a:rPr lang="en-US" altLang="en-US" sz="1400" dirty="0">
                <a:latin typeface="Arial" panose="020B0604020202020204" pitchFamily="34" charset="0"/>
              </a:rPr>
              <a:t> people should become more comfortable with making observations and more people should be willing to make them - either formally or informally.  Ultimately the culture you want to create is one in which anyone feels comfortable identifying at-risk behavior and bringing it to the forefront so that it can be dealt with in a non-judgmental, proactive manner.</a:t>
            </a:r>
          </a:p>
          <a:p>
            <a:pPr>
              <a:spcBef>
                <a:spcPct val="0"/>
              </a:spcBef>
              <a:buFontTx/>
              <a:buChar char="•"/>
            </a:pPr>
            <a:r>
              <a:rPr lang="en-US" altLang="en-US" sz="1400" dirty="0">
                <a:latin typeface="Arial" panose="020B0604020202020204" pitchFamily="34" charset="0"/>
              </a:rPr>
              <a:t> Accident frequency and severity rates should be decreasing as % safe increases</a:t>
            </a:r>
          </a:p>
          <a:p>
            <a:pPr>
              <a:spcBef>
                <a:spcPct val="0"/>
              </a:spcBef>
              <a:buFontTx/>
              <a:buChar char="•"/>
            </a:pPr>
            <a:r>
              <a:rPr lang="en-US" altLang="en-US" sz="1400" dirty="0">
                <a:latin typeface="Arial" panose="020B0604020202020204" pitchFamily="34" charset="0"/>
              </a:rPr>
              <a:t> people should become increasingly more responsible and accountable for their own safety related behaviors, accepting feedback openly and honestly with the understanding that it is being offered to improve the overall safety system and not to place fault or blame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22BA9D3-8C03-474A-9CCF-EC97EAA3D6A4}" type="slidenum">
              <a:rPr lang="en-US" altLang="en-US" smtClean="0"/>
              <a:pPr>
                <a:spcBef>
                  <a:spcPct val="0"/>
                </a:spcBef>
              </a:pPr>
              <a:t>10</a:t>
            </a:fld>
            <a:endParaRPr lang="en-US" altLang="en-US"/>
          </a:p>
        </p:txBody>
      </p:sp>
      <p:sp>
        <p:nvSpPr>
          <p:cNvPr id="40963" name="Rectangle 2"/>
          <p:cNvSpPr>
            <a:spLocks noGrp="1" noRot="1" noChangeAspect="1" noChangeArrowheads="1" noTextEdit="1"/>
          </p:cNvSpPr>
          <p:nvPr>
            <p:ph type="sldImg"/>
          </p:nvPr>
        </p:nvSpPr>
        <p:spPr>
          <a:xfrm>
            <a:off x="393700" y="692150"/>
            <a:ext cx="6072188" cy="3416300"/>
          </a:xfrm>
          <a:ln w="12700" cap="flat">
            <a:solidFill>
              <a:schemeClr val="tx1"/>
            </a:solidFill>
          </a:ln>
        </p:spPr>
      </p:sp>
      <p:sp>
        <p:nvSpPr>
          <p:cNvPr id="40964" name="Rectangle 3"/>
          <p:cNvSpPr>
            <a:spLocks noGrp="1" noChangeArrowheads="1"/>
          </p:cNvSpPr>
          <p:nvPr>
            <p:ph type="body" idx="1"/>
          </p:nvPr>
        </p:nvSpPr>
        <p:spPr>
          <a:xfrm>
            <a:off x="533400" y="4343400"/>
            <a:ext cx="5789613"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a:spcBef>
                <a:spcPct val="0"/>
              </a:spcBef>
            </a:pPr>
            <a:r>
              <a:rPr lang="en-US" altLang="en-US" sz="1400" dirty="0">
                <a:latin typeface="Arial" panose="020B0604020202020204" pitchFamily="34" charset="0"/>
              </a:rPr>
              <a:t>If the interventions that you choose - whether they are engineering and administrative control changes, safety management system changes, or behavioral interventions - are truly successful there should be an observable, measurable change in behavior - for the better!  </a:t>
            </a:r>
          </a:p>
          <a:p>
            <a:pPr>
              <a:spcBef>
                <a:spcPct val="0"/>
              </a:spcBef>
            </a:pPr>
            <a:r>
              <a:rPr lang="en-US" altLang="en-US" sz="1400" dirty="0">
                <a:latin typeface="Arial" panose="020B0604020202020204" pitchFamily="34" charset="0"/>
              </a:rPr>
              <a:t> % of safe behavior should be increasing for a particular job or department</a:t>
            </a:r>
          </a:p>
          <a:p>
            <a:pPr>
              <a:spcBef>
                <a:spcPct val="0"/>
              </a:spcBef>
              <a:buFontTx/>
              <a:buChar char="•"/>
            </a:pPr>
            <a:r>
              <a:rPr lang="en-US" altLang="en-US" sz="1400" dirty="0">
                <a:latin typeface="Arial" panose="020B0604020202020204" pitchFamily="34" charset="0"/>
              </a:rPr>
              <a:t> % of at-risk behavior should be decreasing</a:t>
            </a:r>
          </a:p>
          <a:p>
            <a:pPr>
              <a:spcBef>
                <a:spcPct val="0"/>
              </a:spcBef>
              <a:buFontTx/>
              <a:buChar char="•"/>
            </a:pPr>
            <a:r>
              <a:rPr lang="en-US" altLang="en-US" sz="1400" dirty="0">
                <a:latin typeface="Arial" panose="020B0604020202020204" pitchFamily="34" charset="0"/>
              </a:rPr>
              <a:t> people should become more comfortable with reporting near misses or “near hits” as they learn that these occurred because of at-risk behavior and that they represent significant opportunities for improvement</a:t>
            </a:r>
          </a:p>
          <a:p>
            <a:pPr>
              <a:spcBef>
                <a:spcPct val="0"/>
              </a:spcBef>
              <a:buFontTx/>
              <a:buChar char="•"/>
            </a:pPr>
            <a:r>
              <a:rPr lang="en-US" altLang="en-US" sz="1400" dirty="0">
                <a:latin typeface="Arial" panose="020B0604020202020204" pitchFamily="34" charset="0"/>
              </a:rPr>
              <a:t> the number of observations should be increasing - the more observations you make, the more data you collect, and if it is good solid data, the greater the confidence you have in your overall assessment of the state of safety in the workplace</a:t>
            </a:r>
          </a:p>
          <a:p>
            <a:pPr>
              <a:spcBef>
                <a:spcPct val="0"/>
              </a:spcBef>
              <a:buFontTx/>
              <a:buChar char="•"/>
            </a:pPr>
            <a:r>
              <a:rPr lang="en-US" altLang="en-US" sz="1400" dirty="0">
                <a:latin typeface="Arial" panose="020B0604020202020204" pitchFamily="34" charset="0"/>
              </a:rPr>
              <a:t> people should become more comfortable with making observations and more people should be willing to make them - either formally or informally.  Ultimately the culture you want to create is one in which anyone feels comfortable identifying at-risk behavior and bringing it to the forefront so that it can be dealt with in a non-judgmental, proactive manner.</a:t>
            </a:r>
          </a:p>
          <a:p>
            <a:pPr>
              <a:spcBef>
                <a:spcPct val="0"/>
              </a:spcBef>
              <a:buFontTx/>
              <a:buChar char="•"/>
            </a:pPr>
            <a:r>
              <a:rPr lang="en-US" altLang="en-US" sz="1400" dirty="0">
                <a:latin typeface="Arial" panose="020B0604020202020204" pitchFamily="34" charset="0"/>
              </a:rPr>
              <a:t> Accident frequency and severity rates should be decreasing as % safe increases</a:t>
            </a:r>
          </a:p>
          <a:p>
            <a:pPr>
              <a:spcBef>
                <a:spcPct val="0"/>
              </a:spcBef>
              <a:buFontTx/>
              <a:buChar char="•"/>
            </a:pPr>
            <a:r>
              <a:rPr lang="en-US" altLang="en-US" sz="1400" dirty="0">
                <a:latin typeface="Arial" panose="020B0604020202020204" pitchFamily="34" charset="0"/>
              </a:rPr>
              <a:t> people should become increasingly more responsible and accountable for their own safety related behaviors, accepting feedback openly and honestly with the understanding that it is being offered to improve the overall safety system and not to place fault or blame</a:t>
            </a:r>
          </a:p>
        </p:txBody>
      </p:sp>
    </p:spTree>
    <p:extLst>
      <p:ext uri="{BB962C8B-B14F-4D97-AF65-F5344CB8AC3E}">
        <p14:creationId xmlns:p14="http://schemas.microsoft.com/office/powerpoint/2010/main" val="2540176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78DC6E49-E8E9-4005-9A16-FB7EB80180C0}" type="slidenum">
              <a:rPr lang="en-US" altLang="en-US" smtClean="0"/>
              <a:pPr>
                <a:defRPr/>
              </a:pPr>
              <a:t>‹#›</a:t>
            </a:fld>
            <a:endParaRPr lang="en-US" altLang="en-US"/>
          </a:p>
        </p:txBody>
      </p:sp>
      <p:sp>
        <p:nvSpPr>
          <p:cNvPr id="5" name="Footer Placeholder 4"/>
          <p:cNvSpPr>
            <a:spLocks noGrp="1"/>
          </p:cNvSpPr>
          <p:nvPr>
            <p:ph type="ftr" sz="quarter" idx="11"/>
          </p:nvPr>
        </p:nvSpPr>
        <p:spPr/>
        <p:txBody>
          <a:bodyPr/>
          <a:lstStyle/>
          <a:p>
            <a:pPr>
              <a:defRPr/>
            </a:pPr>
            <a:endParaRPr lang="sr-Latn-RS"/>
          </a:p>
        </p:txBody>
      </p:sp>
      <p:sp>
        <p:nvSpPr>
          <p:cNvPr id="6" name="Slide Number Placeholder 5"/>
          <p:cNvSpPr>
            <a:spLocks noGrp="1"/>
          </p:cNvSpPr>
          <p:nvPr>
            <p:ph type="sldNum" sz="quarter" idx="12"/>
          </p:nvPr>
        </p:nvSpPr>
        <p:spPr/>
        <p:txBody>
          <a:bodyPr/>
          <a:lstStyle/>
          <a:p>
            <a:pPr>
              <a:defRPr/>
            </a:pPr>
            <a:fld id="{592E87D3-693F-451A-A469-563E4175B74D}" type="slidenum">
              <a:rPr lang="sr-Latn-RS" smtClean="0"/>
              <a:pPr>
                <a:defRPr/>
              </a:pPr>
              <a:t>‹#›</a:t>
            </a:fld>
            <a:endParaRPr lang="sr-Latn-RS"/>
          </a:p>
        </p:txBody>
      </p:sp>
    </p:spTree>
    <p:extLst>
      <p:ext uri="{BB962C8B-B14F-4D97-AF65-F5344CB8AC3E}">
        <p14:creationId xmlns:p14="http://schemas.microsoft.com/office/powerpoint/2010/main" val="3967726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31-Aug-20</a:t>
            </a:fld>
            <a:endParaRPr lang="en-US" dirty="0"/>
          </a:p>
        </p:txBody>
      </p:sp>
      <p:sp>
        <p:nvSpPr>
          <p:cNvPr id="5" name="Footer Placeholder 4"/>
          <p:cNvSpPr>
            <a:spLocks noGrp="1"/>
          </p:cNvSpPr>
          <p:nvPr>
            <p:ph type="ftr" sz="quarter" idx="11"/>
          </p:nvPr>
        </p:nvSpPr>
        <p:spPr/>
        <p:txBody>
          <a:bodyPr/>
          <a:lstStyle/>
          <a:p>
            <a:pPr>
              <a:defRPr/>
            </a:pPr>
            <a:endParaRPr lang="sr-Latn-RS"/>
          </a:p>
        </p:txBody>
      </p:sp>
      <p:sp>
        <p:nvSpPr>
          <p:cNvPr id="6" name="Slide Number Placeholder 5"/>
          <p:cNvSpPr>
            <a:spLocks noGrp="1"/>
          </p:cNvSpPr>
          <p:nvPr>
            <p:ph type="sldNum" sz="quarter" idx="12"/>
          </p:nvPr>
        </p:nvSpPr>
        <p:spPr/>
        <p:txBody>
          <a:bodyPr/>
          <a:lstStyle/>
          <a:p>
            <a:pPr>
              <a:defRPr/>
            </a:pPr>
            <a:fld id="{FB9FE8D1-B882-46BB-94EF-0F9C31EFB341}" type="slidenum">
              <a:rPr lang="sr-Latn-RS" smtClean="0"/>
              <a:pPr>
                <a:defRPr/>
              </a:pPr>
              <a:t>‹#›</a:t>
            </a:fld>
            <a:endParaRPr lang="sr-Latn-RS"/>
          </a:p>
        </p:txBody>
      </p:sp>
    </p:spTree>
    <p:extLst>
      <p:ext uri="{BB962C8B-B14F-4D97-AF65-F5344CB8AC3E}">
        <p14:creationId xmlns:p14="http://schemas.microsoft.com/office/powerpoint/2010/main" val="3575497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56AF2183-DD04-4B29-B26E-F4BA336F934C}" type="datetimeFigureOut">
              <a:rPr lang="sr-Latn-RS" smtClean="0"/>
              <a:pPr>
                <a:defRPr/>
              </a:pPr>
              <a:t>31.8.2020.</a:t>
            </a:fld>
            <a:endParaRPr lang="sr-Latn-RS"/>
          </a:p>
        </p:txBody>
      </p:sp>
      <p:sp>
        <p:nvSpPr>
          <p:cNvPr id="5" name="Footer Placeholder 4"/>
          <p:cNvSpPr>
            <a:spLocks noGrp="1"/>
          </p:cNvSpPr>
          <p:nvPr>
            <p:ph type="ftr" sz="quarter" idx="11"/>
          </p:nvPr>
        </p:nvSpPr>
        <p:spPr/>
        <p:txBody>
          <a:bodyPr/>
          <a:lstStyle/>
          <a:p>
            <a:pPr>
              <a:defRPr/>
            </a:pPr>
            <a:endParaRPr lang="sr-Latn-RS"/>
          </a:p>
        </p:txBody>
      </p:sp>
      <p:sp>
        <p:nvSpPr>
          <p:cNvPr id="6" name="Slide Number Placeholder 5"/>
          <p:cNvSpPr>
            <a:spLocks noGrp="1"/>
          </p:cNvSpPr>
          <p:nvPr>
            <p:ph type="sldNum" sz="quarter" idx="12"/>
          </p:nvPr>
        </p:nvSpPr>
        <p:spPr/>
        <p:txBody>
          <a:bodyPr/>
          <a:lstStyle/>
          <a:p>
            <a:pPr>
              <a:defRPr/>
            </a:pPr>
            <a:fld id="{FB9FE8D1-B882-46BB-94EF-0F9C31EFB341}" type="slidenum">
              <a:rPr lang="sr-Latn-RS" smtClean="0"/>
              <a:pPr>
                <a:defRPr/>
              </a:pPr>
              <a:t>‹#›</a:t>
            </a:fld>
            <a:endParaRPr lang="sr-Latn-R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57814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56AF2183-DD04-4B29-B26E-F4BA336F934C}" type="datetimeFigureOut">
              <a:rPr lang="sr-Latn-RS" smtClean="0"/>
              <a:pPr>
                <a:defRPr/>
              </a:pPr>
              <a:t>31.8.2020.</a:t>
            </a:fld>
            <a:endParaRPr lang="sr-Latn-RS"/>
          </a:p>
        </p:txBody>
      </p:sp>
      <p:sp>
        <p:nvSpPr>
          <p:cNvPr id="5" name="Footer Placeholder 4"/>
          <p:cNvSpPr>
            <a:spLocks noGrp="1"/>
          </p:cNvSpPr>
          <p:nvPr>
            <p:ph type="ftr" sz="quarter" idx="11"/>
          </p:nvPr>
        </p:nvSpPr>
        <p:spPr/>
        <p:txBody>
          <a:bodyPr/>
          <a:lstStyle/>
          <a:p>
            <a:pPr>
              <a:defRPr/>
            </a:pPr>
            <a:endParaRPr lang="sr-Latn-RS"/>
          </a:p>
        </p:txBody>
      </p:sp>
      <p:sp>
        <p:nvSpPr>
          <p:cNvPr id="6" name="Slide Number Placeholder 5"/>
          <p:cNvSpPr>
            <a:spLocks noGrp="1"/>
          </p:cNvSpPr>
          <p:nvPr>
            <p:ph type="sldNum" sz="quarter" idx="12"/>
          </p:nvPr>
        </p:nvSpPr>
        <p:spPr/>
        <p:txBody>
          <a:bodyPr/>
          <a:lstStyle/>
          <a:p>
            <a:pPr>
              <a:defRPr/>
            </a:pPr>
            <a:fld id="{FB9FE8D1-B882-46BB-94EF-0F9C31EFB341}" type="slidenum">
              <a:rPr lang="sr-Latn-RS" smtClean="0"/>
              <a:pPr>
                <a:defRPr/>
              </a:pPr>
              <a:t>‹#›</a:t>
            </a:fld>
            <a:endParaRPr lang="sr-Latn-RS"/>
          </a:p>
        </p:txBody>
      </p:sp>
    </p:spTree>
    <p:extLst>
      <p:ext uri="{BB962C8B-B14F-4D97-AF65-F5344CB8AC3E}">
        <p14:creationId xmlns:p14="http://schemas.microsoft.com/office/powerpoint/2010/main" val="2347766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56AF2183-DD04-4B29-B26E-F4BA336F934C}" type="datetimeFigureOut">
              <a:rPr lang="sr-Latn-RS" smtClean="0"/>
              <a:pPr>
                <a:defRPr/>
              </a:pPr>
              <a:t>31.8.2020.</a:t>
            </a:fld>
            <a:endParaRPr lang="sr-Latn-RS"/>
          </a:p>
        </p:txBody>
      </p:sp>
      <p:sp>
        <p:nvSpPr>
          <p:cNvPr id="5" name="Footer Placeholder 4"/>
          <p:cNvSpPr>
            <a:spLocks noGrp="1"/>
          </p:cNvSpPr>
          <p:nvPr>
            <p:ph type="ftr" sz="quarter" idx="11"/>
          </p:nvPr>
        </p:nvSpPr>
        <p:spPr/>
        <p:txBody>
          <a:bodyPr/>
          <a:lstStyle/>
          <a:p>
            <a:pPr>
              <a:defRPr/>
            </a:pPr>
            <a:endParaRPr lang="sr-Latn-RS"/>
          </a:p>
        </p:txBody>
      </p:sp>
      <p:sp>
        <p:nvSpPr>
          <p:cNvPr id="6" name="Slide Number Placeholder 5"/>
          <p:cNvSpPr>
            <a:spLocks noGrp="1"/>
          </p:cNvSpPr>
          <p:nvPr>
            <p:ph type="sldNum" sz="quarter" idx="12"/>
          </p:nvPr>
        </p:nvSpPr>
        <p:spPr/>
        <p:txBody>
          <a:bodyPr/>
          <a:lstStyle/>
          <a:p>
            <a:pPr>
              <a:defRPr/>
            </a:pPr>
            <a:fld id="{FB9FE8D1-B882-46BB-94EF-0F9C31EFB341}" type="slidenum">
              <a:rPr lang="sr-Latn-RS" smtClean="0"/>
              <a:pPr>
                <a:defRPr/>
              </a:pPr>
              <a:t>‹#›</a:t>
            </a:fld>
            <a:endParaRPr lang="sr-Latn-R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57838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56AF2183-DD04-4B29-B26E-F4BA336F934C}" type="datetimeFigureOut">
              <a:rPr lang="sr-Latn-RS" smtClean="0"/>
              <a:pPr>
                <a:defRPr/>
              </a:pPr>
              <a:t>31.8.2020.</a:t>
            </a:fld>
            <a:endParaRPr lang="sr-Latn-RS"/>
          </a:p>
        </p:txBody>
      </p:sp>
      <p:sp>
        <p:nvSpPr>
          <p:cNvPr id="5" name="Footer Placeholder 4"/>
          <p:cNvSpPr>
            <a:spLocks noGrp="1"/>
          </p:cNvSpPr>
          <p:nvPr>
            <p:ph type="ftr" sz="quarter" idx="11"/>
          </p:nvPr>
        </p:nvSpPr>
        <p:spPr/>
        <p:txBody>
          <a:bodyPr/>
          <a:lstStyle/>
          <a:p>
            <a:pPr>
              <a:defRPr/>
            </a:pPr>
            <a:endParaRPr lang="sr-Latn-RS"/>
          </a:p>
        </p:txBody>
      </p:sp>
      <p:sp>
        <p:nvSpPr>
          <p:cNvPr id="6" name="Slide Number Placeholder 5"/>
          <p:cNvSpPr>
            <a:spLocks noGrp="1"/>
          </p:cNvSpPr>
          <p:nvPr>
            <p:ph type="sldNum" sz="quarter" idx="12"/>
          </p:nvPr>
        </p:nvSpPr>
        <p:spPr/>
        <p:txBody>
          <a:bodyPr/>
          <a:lstStyle/>
          <a:p>
            <a:pPr>
              <a:defRPr/>
            </a:pPr>
            <a:fld id="{FB9FE8D1-B882-46BB-94EF-0F9C31EFB341}" type="slidenum">
              <a:rPr lang="sr-Latn-RS" smtClean="0"/>
              <a:pPr>
                <a:defRPr/>
              </a:pPr>
              <a:t>‹#›</a:t>
            </a:fld>
            <a:endParaRPr lang="sr-Latn-RS"/>
          </a:p>
        </p:txBody>
      </p:sp>
    </p:spTree>
    <p:extLst>
      <p:ext uri="{BB962C8B-B14F-4D97-AF65-F5344CB8AC3E}">
        <p14:creationId xmlns:p14="http://schemas.microsoft.com/office/powerpoint/2010/main" val="4026070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194DE04-8CC0-4A22-B9D8-C65A6DB00C69}" type="datetimeFigureOut">
              <a:rPr lang="sr-Latn-RS" smtClean="0"/>
              <a:pPr>
                <a:defRPr/>
              </a:pPr>
              <a:t>31.8.2020.</a:t>
            </a:fld>
            <a:endParaRPr lang="sr-Latn-RS"/>
          </a:p>
        </p:txBody>
      </p:sp>
      <p:sp>
        <p:nvSpPr>
          <p:cNvPr id="5" name="Footer Placeholder 4"/>
          <p:cNvSpPr>
            <a:spLocks noGrp="1"/>
          </p:cNvSpPr>
          <p:nvPr>
            <p:ph type="ftr" sz="quarter" idx="11"/>
          </p:nvPr>
        </p:nvSpPr>
        <p:spPr/>
        <p:txBody>
          <a:bodyPr/>
          <a:lstStyle/>
          <a:p>
            <a:pPr>
              <a:defRPr/>
            </a:pPr>
            <a:endParaRPr lang="sr-Latn-RS"/>
          </a:p>
        </p:txBody>
      </p:sp>
      <p:sp>
        <p:nvSpPr>
          <p:cNvPr id="6" name="Slide Number Placeholder 5"/>
          <p:cNvSpPr>
            <a:spLocks noGrp="1"/>
          </p:cNvSpPr>
          <p:nvPr>
            <p:ph type="sldNum" sz="quarter" idx="12"/>
          </p:nvPr>
        </p:nvSpPr>
        <p:spPr/>
        <p:txBody>
          <a:bodyPr/>
          <a:lstStyle/>
          <a:p>
            <a:pPr>
              <a:defRPr/>
            </a:pPr>
            <a:fld id="{C07BCEBE-A368-41E9-9ED6-20400D537EDC}" type="slidenum">
              <a:rPr lang="sr-Latn-RS" smtClean="0"/>
              <a:pPr>
                <a:defRPr/>
              </a:pPr>
              <a:t>‹#›</a:t>
            </a:fld>
            <a:endParaRPr lang="sr-Latn-RS"/>
          </a:p>
        </p:txBody>
      </p:sp>
    </p:spTree>
    <p:extLst>
      <p:ext uri="{BB962C8B-B14F-4D97-AF65-F5344CB8AC3E}">
        <p14:creationId xmlns:p14="http://schemas.microsoft.com/office/powerpoint/2010/main" val="3049372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8E80E3FB-4526-4659-82AA-02E0563ADA8F}" type="datetimeFigureOut">
              <a:rPr lang="sr-Latn-RS" smtClean="0"/>
              <a:pPr>
                <a:defRPr/>
              </a:pPr>
              <a:t>31.8.2020.</a:t>
            </a:fld>
            <a:endParaRPr lang="sr-Latn-RS"/>
          </a:p>
        </p:txBody>
      </p:sp>
      <p:sp>
        <p:nvSpPr>
          <p:cNvPr id="5" name="Footer Placeholder 4"/>
          <p:cNvSpPr>
            <a:spLocks noGrp="1"/>
          </p:cNvSpPr>
          <p:nvPr>
            <p:ph type="ftr" sz="quarter" idx="11"/>
          </p:nvPr>
        </p:nvSpPr>
        <p:spPr/>
        <p:txBody>
          <a:bodyPr/>
          <a:lstStyle/>
          <a:p>
            <a:pPr>
              <a:defRPr/>
            </a:pPr>
            <a:endParaRPr lang="sr-Latn-RS"/>
          </a:p>
        </p:txBody>
      </p:sp>
      <p:sp>
        <p:nvSpPr>
          <p:cNvPr id="6" name="Slide Number Placeholder 5"/>
          <p:cNvSpPr>
            <a:spLocks noGrp="1"/>
          </p:cNvSpPr>
          <p:nvPr>
            <p:ph type="sldNum" sz="quarter" idx="12"/>
          </p:nvPr>
        </p:nvSpPr>
        <p:spPr/>
        <p:txBody>
          <a:bodyPr/>
          <a:lstStyle/>
          <a:p>
            <a:pPr>
              <a:defRPr/>
            </a:pPr>
            <a:fld id="{5E68B341-30F7-47CC-A097-F7873B987056}" type="slidenum">
              <a:rPr lang="sr-Latn-RS" smtClean="0"/>
              <a:pPr>
                <a:defRPr/>
              </a:pPr>
              <a:t>‹#›</a:t>
            </a:fld>
            <a:endParaRPr lang="sr-Latn-RS"/>
          </a:p>
        </p:txBody>
      </p:sp>
    </p:spTree>
    <p:extLst>
      <p:ext uri="{BB962C8B-B14F-4D97-AF65-F5344CB8AC3E}">
        <p14:creationId xmlns:p14="http://schemas.microsoft.com/office/powerpoint/2010/main" val="1162667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Rectangle 22"/>
          <p:cNvSpPr/>
          <p:nvPr/>
        </p:nvSpPr>
        <p:spPr>
          <a:xfrm flipV="1">
            <a:off x="7213600" y="2057401"/>
            <a:ext cx="49784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
        <p:nvSpPr>
          <p:cNvPr id="4" name="Rectangle 23"/>
          <p:cNvSpPr/>
          <p:nvPr/>
        </p:nvSpPr>
        <p:spPr>
          <a:xfrm flipV="1">
            <a:off x="7213600" y="2144714"/>
            <a:ext cx="49784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
        <p:nvSpPr>
          <p:cNvPr id="5" name="Rectangle 24"/>
          <p:cNvSpPr/>
          <p:nvPr/>
        </p:nvSpPr>
        <p:spPr>
          <a:xfrm flipV="1">
            <a:off x="7213600" y="2362201"/>
            <a:ext cx="49784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
        <p:nvSpPr>
          <p:cNvPr id="6" name="Rectangle 25"/>
          <p:cNvSpPr/>
          <p:nvPr/>
        </p:nvSpPr>
        <p:spPr>
          <a:xfrm flipV="1">
            <a:off x="7213601" y="2411413"/>
            <a:ext cx="2620433"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
        <p:nvSpPr>
          <p:cNvPr id="7" name="Rectangle 26"/>
          <p:cNvSpPr/>
          <p:nvPr/>
        </p:nvSpPr>
        <p:spPr>
          <a:xfrm flipV="1">
            <a:off x="7213601" y="2447925"/>
            <a:ext cx="2620433" cy="7938"/>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 useBgFill="1">
        <p:nvSpPr>
          <p:cNvPr id="9" name="Rounded Rectangle 29"/>
          <p:cNvSpPr/>
          <p:nvPr/>
        </p:nvSpPr>
        <p:spPr bwMode="white">
          <a:xfrm>
            <a:off x="7213601" y="2209800"/>
            <a:ext cx="4085167"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 useBgFill="1">
        <p:nvSpPr>
          <p:cNvPr id="10" name="Rounded Rectangle 30"/>
          <p:cNvSpPr/>
          <p:nvPr/>
        </p:nvSpPr>
        <p:spPr bwMode="white">
          <a:xfrm>
            <a:off x="9836151" y="2308226"/>
            <a:ext cx="21336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
        <p:nvSpPr>
          <p:cNvPr id="11" name="Rectangle 6"/>
          <p:cNvSpPr/>
          <p:nvPr/>
        </p:nvSpPr>
        <p:spPr>
          <a:xfrm>
            <a:off x="0" y="1897064"/>
            <a:ext cx="12192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
        <p:nvSpPr>
          <p:cNvPr id="12" name="Rectangle 9"/>
          <p:cNvSpPr/>
          <p:nvPr/>
        </p:nvSpPr>
        <p:spPr>
          <a:xfrm>
            <a:off x="0" y="1922464"/>
            <a:ext cx="12192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
        <p:nvSpPr>
          <p:cNvPr id="13" name="Rectangle 10"/>
          <p:cNvSpPr/>
          <p:nvPr/>
        </p:nvSpPr>
        <p:spPr>
          <a:xfrm flipV="1">
            <a:off x="8551333" y="1890713"/>
            <a:ext cx="3640667"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
        <p:nvSpPr>
          <p:cNvPr id="15" name="Rectangle 18"/>
          <p:cNvSpPr/>
          <p:nvPr/>
        </p:nvSpPr>
        <p:spPr>
          <a:xfrm>
            <a:off x="0" y="-25400"/>
            <a:ext cx="12192000" cy="19304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
        <p:nvSpPr>
          <p:cNvPr id="8" name="Title 7"/>
          <p:cNvSpPr>
            <a:spLocks noGrp="1"/>
          </p:cNvSpPr>
          <p:nvPr>
            <p:ph type="ctrTitle"/>
          </p:nvPr>
        </p:nvSpPr>
        <p:spPr>
          <a:xfrm>
            <a:off x="609600" y="2362790"/>
            <a:ext cx="11277600" cy="1470025"/>
          </a:xfrm>
        </p:spPr>
        <p:txBody>
          <a:bodyPr anchor="b"/>
          <a:lstStyle>
            <a:lvl1pPr algn="ctr">
              <a:defRPr sz="320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1778584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31-Aug-20</a:t>
            </a:fld>
            <a:endParaRPr lang="en-US" dirty="0"/>
          </a:p>
        </p:txBody>
      </p:sp>
      <p:sp>
        <p:nvSpPr>
          <p:cNvPr id="5" name="Footer Placeholder 4"/>
          <p:cNvSpPr>
            <a:spLocks noGrp="1"/>
          </p:cNvSpPr>
          <p:nvPr>
            <p:ph type="ftr" sz="quarter" idx="11"/>
          </p:nvPr>
        </p:nvSpPr>
        <p:spPr/>
        <p:txBody>
          <a:bodyPr/>
          <a:lstStyle/>
          <a:p>
            <a:pPr>
              <a:defRPr/>
            </a:pPr>
            <a:endParaRPr lang="sr-Latn-R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2143541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FD00E826-E3B1-4FAC-B958-F0E4E89F9028}" type="datetimeFigureOut">
              <a:rPr lang="sr-Latn-RS" smtClean="0"/>
              <a:pPr>
                <a:defRPr/>
              </a:pPr>
              <a:t>31.8.2020.</a:t>
            </a:fld>
            <a:endParaRPr lang="sr-Latn-RS"/>
          </a:p>
        </p:txBody>
      </p:sp>
      <p:sp>
        <p:nvSpPr>
          <p:cNvPr id="5" name="Footer Placeholder 4"/>
          <p:cNvSpPr>
            <a:spLocks noGrp="1"/>
          </p:cNvSpPr>
          <p:nvPr>
            <p:ph type="ftr" sz="quarter" idx="11"/>
          </p:nvPr>
        </p:nvSpPr>
        <p:spPr/>
        <p:txBody>
          <a:bodyPr/>
          <a:lstStyle/>
          <a:p>
            <a:pPr>
              <a:defRPr/>
            </a:pPr>
            <a:endParaRPr lang="sr-Latn-RS"/>
          </a:p>
        </p:txBody>
      </p:sp>
      <p:sp>
        <p:nvSpPr>
          <p:cNvPr id="6" name="Slide Number Placeholder 5"/>
          <p:cNvSpPr>
            <a:spLocks noGrp="1"/>
          </p:cNvSpPr>
          <p:nvPr>
            <p:ph type="sldNum" sz="quarter" idx="12"/>
          </p:nvPr>
        </p:nvSpPr>
        <p:spPr/>
        <p:txBody>
          <a:bodyPr/>
          <a:lstStyle/>
          <a:p>
            <a:pPr>
              <a:defRPr/>
            </a:pPr>
            <a:fld id="{1E214302-3904-4AE1-9FC8-B3BAFE63A8E8}" type="slidenum">
              <a:rPr lang="sr-Latn-RS" smtClean="0"/>
              <a:pPr>
                <a:defRPr/>
              </a:pPr>
              <a:t>‹#›</a:t>
            </a:fld>
            <a:endParaRPr lang="sr-Latn-RS"/>
          </a:p>
        </p:txBody>
      </p:sp>
    </p:spTree>
    <p:extLst>
      <p:ext uri="{BB962C8B-B14F-4D97-AF65-F5344CB8AC3E}">
        <p14:creationId xmlns:p14="http://schemas.microsoft.com/office/powerpoint/2010/main" val="662127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31-Aug-20</a:t>
            </a:fld>
            <a:endParaRPr lang="en-US" dirty="0"/>
          </a:p>
        </p:txBody>
      </p:sp>
      <p:sp>
        <p:nvSpPr>
          <p:cNvPr id="6" name="Footer Placeholder 5"/>
          <p:cNvSpPr>
            <a:spLocks noGrp="1"/>
          </p:cNvSpPr>
          <p:nvPr>
            <p:ph type="ftr" sz="quarter" idx="11"/>
          </p:nvPr>
        </p:nvSpPr>
        <p:spPr/>
        <p:txBody>
          <a:bodyPr/>
          <a:lstStyle/>
          <a:p>
            <a:pPr>
              <a:defRPr/>
            </a:pPr>
            <a:endParaRPr lang="sr-Latn-RS"/>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4007311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31-Aug-20</a:t>
            </a:fld>
            <a:endParaRPr lang="en-US" dirty="0"/>
          </a:p>
        </p:txBody>
      </p:sp>
      <p:sp>
        <p:nvSpPr>
          <p:cNvPr id="8" name="Footer Placeholder 7"/>
          <p:cNvSpPr>
            <a:spLocks noGrp="1"/>
          </p:cNvSpPr>
          <p:nvPr>
            <p:ph type="ftr" sz="quarter" idx="11"/>
          </p:nvPr>
        </p:nvSpPr>
        <p:spPr/>
        <p:txBody>
          <a:bodyPr/>
          <a:lstStyle/>
          <a:p>
            <a:pPr>
              <a:defRPr/>
            </a:pPr>
            <a:endParaRPr lang="sr-Latn-R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49819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31-Aug-20</a:t>
            </a:fld>
            <a:endParaRPr lang="en-US" dirty="0"/>
          </a:p>
        </p:txBody>
      </p:sp>
      <p:sp>
        <p:nvSpPr>
          <p:cNvPr id="4" name="Footer Placeholder 3"/>
          <p:cNvSpPr>
            <a:spLocks noGrp="1"/>
          </p:cNvSpPr>
          <p:nvPr>
            <p:ph type="ftr" sz="quarter" idx="11"/>
          </p:nvPr>
        </p:nvSpPr>
        <p:spPr/>
        <p:txBody>
          <a:bodyPr/>
          <a:lstStyle/>
          <a:p>
            <a:pPr>
              <a:defRPr/>
            </a:pPr>
            <a:endParaRPr lang="sr-Latn-RS"/>
          </a:p>
        </p:txBody>
      </p:sp>
      <p:sp>
        <p:nvSpPr>
          <p:cNvPr id="5" name="Slide Number Placeholder 4"/>
          <p:cNvSpPr>
            <a:spLocks noGrp="1"/>
          </p:cNvSpPr>
          <p:nvPr>
            <p:ph type="sldNum" sz="quarter" idx="12"/>
          </p:nvPr>
        </p:nvSpPr>
        <p:spPr/>
        <p:txBody>
          <a:bodyPr/>
          <a:lstStyle/>
          <a:p>
            <a:pPr>
              <a:defRPr/>
            </a:pPr>
            <a:fld id="{042783F4-EB4B-4F8B-AF02-A572141DA544}" type="slidenum">
              <a:rPr lang="sr-Latn-RS" smtClean="0"/>
              <a:pPr>
                <a:defRPr/>
              </a:pPr>
              <a:t>‹#›</a:t>
            </a:fld>
            <a:endParaRPr lang="sr-Latn-RS"/>
          </a:p>
        </p:txBody>
      </p:sp>
    </p:spTree>
    <p:extLst>
      <p:ext uri="{BB962C8B-B14F-4D97-AF65-F5344CB8AC3E}">
        <p14:creationId xmlns:p14="http://schemas.microsoft.com/office/powerpoint/2010/main" val="2902926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31-Aug-20</a:t>
            </a:fld>
            <a:endParaRPr lang="en-US" dirty="0"/>
          </a:p>
        </p:txBody>
      </p:sp>
      <p:sp>
        <p:nvSpPr>
          <p:cNvPr id="3" name="Footer Placeholder 2"/>
          <p:cNvSpPr>
            <a:spLocks noGrp="1"/>
          </p:cNvSpPr>
          <p:nvPr>
            <p:ph type="ftr" sz="quarter" idx="11"/>
          </p:nvPr>
        </p:nvSpPr>
        <p:spPr/>
        <p:txBody>
          <a:bodyPr/>
          <a:lstStyle/>
          <a:p>
            <a:pPr>
              <a:defRPr/>
            </a:pPr>
            <a:endParaRPr lang="sr-Latn-RS"/>
          </a:p>
        </p:txBody>
      </p:sp>
      <p:sp>
        <p:nvSpPr>
          <p:cNvPr id="4" name="Slide Number Placeholder 3"/>
          <p:cNvSpPr>
            <a:spLocks noGrp="1"/>
          </p:cNvSpPr>
          <p:nvPr>
            <p:ph type="sldNum" sz="quarter" idx="12"/>
          </p:nvPr>
        </p:nvSpPr>
        <p:spPr/>
        <p:txBody>
          <a:bodyPr/>
          <a:lstStyle/>
          <a:p>
            <a:pPr>
              <a:defRPr/>
            </a:pPr>
            <a:fld id="{044C390D-B839-4BAC-86ED-94CDBC188D89}" type="slidenum">
              <a:rPr lang="sr-Latn-RS" smtClean="0"/>
              <a:pPr>
                <a:defRPr/>
              </a:pPr>
              <a:t>‹#›</a:t>
            </a:fld>
            <a:endParaRPr lang="sr-Latn-RS"/>
          </a:p>
        </p:txBody>
      </p:sp>
    </p:spTree>
    <p:extLst>
      <p:ext uri="{BB962C8B-B14F-4D97-AF65-F5344CB8AC3E}">
        <p14:creationId xmlns:p14="http://schemas.microsoft.com/office/powerpoint/2010/main" val="3278510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31-Aug-20</a:t>
            </a:fld>
            <a:endParaRPr lang="en-US" dirty="0"/>
          </a:p>
        </p:txBody>
      </p:sp>
      <p:sp>
        <p:nvSpPr>
          <p:cNvPr id="6" name="Footer Placeholder 5"/>
          <p:cNvSpPr>
            <a:spLocks noGrp="1"/>
          </p:cNvSpPr>
          <p:nvPr>
            <p:ph type="ftr" sz="quarter" idx="11"/>
          </p:nvPr>
        </p:nvSpPr>
        <p:spPr/>
        <p:txBody>
          <a:bodyPr/>
          <a:lstStyle/>
          <a:p>
            <a:pPr>
              <a:defRPr/>
            </a:pPr>
            <a:endParaRPr lang="sr-Latn-RS"/>
          </a:p>
        </p:txBody>
      </p:sp>
      <p:sp>
        <p:nvSpPr>
          <p:cNvPr id="7" name="Slide Number Placeholder 6"/>
          <p:cNvSpPr>
            <a:spLocks noGrp="1"/>
          </p:cNvSpPr>
          <p:nvPr>
            <p:ph type="sldNum" sz="quarter" idx="12"/>
          </p:nvPr>
        </p:nvSpPr>
        <p:spPr/>
        <p:txBody>
          <a:bodyPr/>
          <a:lstStyle/>
          <a:p>
            <a:pPr>
              <a:defRPr/>
            </a:pPr>
            <a:fld id="{52B7DBCA-8469-463D-ADFD-90FA1CA8F18C}" type="slidenum">
              <a:rPr lang="sr-Latn-RS" smtClean="0"/>
              <a:pPr>
                <a:defRPr/>
              </a:pPr>
              <a:t>‹#›</a:t>
            </a:fld>
            <a:endParaRPr lang="sr-Latn-RS"/>
          </a:p>
        </p:txBody>
      </p:sp>
    </p:spTree>
    <p:extLst>
      <p:ext uri="{BB962C8B-B14F-4D97-AF65-F5344CB8AC3E}">
        <p14:creationId xmlns:p14="http://schemas.microsoft.com/office/powerpoint/2010/main" val="3455113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pPr>
              <a:defRPr/>
            </a:pPr>
            <a:endParaRPr lang="sr-Latn-RS"/>
          </a:p>
        </p:txBody>
      </p:sp>
      <p:sp>
        <p:nvSpPr>
          <p:cNvPr id="7" name="Slide Number Placeholder 6"/>
          <p:cNvSpPr>
            <a:spLocks noGrp="1"/>
          </p:cNvSpPr>
          <p:nvPr>
            <p:ph type="sldNum" sz="quarter" idx="12"/>
          </p:nvPr>
        </p:nvSpPr>
        <p:spPr/>
        <p:txBody>
          <a:bodyPr/>
          <a:lstStyle/>
          <a:p>
            <a:pPr>
              <a:defRPr/>
            </a:pPr>
            <a:fld id="{CD7DBBFA-9FC4-4956-A58C-FCBEA8DE37C0}" type="slidenum">
              <a:rPr lang="sr-Latn-RS" smtClean="0"/>
              <a:pPr>
                <a:defRPr/>
              </a:pPr>
              <a:t>‹#›</a:t>
            </a:fld>
            <a:endParaRPr lang="sr-Latn-RS"/>
          </a:p>
        </p:txBody>
      </p:sp>
      <p:sp>
        <p:nvSpPr>
          <p:cNvPr id="5" name="Date Placeholder 4"/>
          <p:cNvSpPr>
            <a:spLocks noGrp="1"/>
          </p:cNvSpPr>
          <p:nvPr>
            <p:ph type="dt" sz="half" idx="10"/>
          </p:nvPr>
        </p:nvSpPr>
        <p:spPr/>
        <p:txBody>
          <a:bodyPr/>
          <a:lstStyle/>
          <a:p>
            <a:fld id="{B61BEF0D-F0BB-DE4B-95CE-6DB70DBA9567}" type="datetimeFigureOut">
              <a:rPr lang="en-US" dirty="0"/>
              <a:pPr/>
              <a:t>31-Aug-20</a:t>
            </a:fld>
            <a:endParaRPr lang="en-US" dirty="0"/>
          </a:p>
        </p:txBody>
      </p:sp>
    </p:spTree>
    <p:extLst>
      <p:ext uri="{BB962C8B-B14F-4D97-AF65-F5344CB8AC3E}">
        <p14:creationId xmlns:p14="http://schemas.microsoft.com/office/powerpoint/2010/main" val="2816851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56AF2183-DD04-4B29-B26E-F4BA336F934C}" type="datetimeFigureOut">
              <a:rPr lang="sr-Latn-RS" smtClean="0"/>
              <a:pPr>
                <a:defRPr/>
              </a:pPr>
              <a:t>31.8.2020.</a:t>
            </a:fld>
            <a:endParaRPr lang="sr-Latn-R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sr-Latn-R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FB9FE8D1-B882-46BB-94EF-0F9C31EFB341}" type="slidenum">
              <a:rPr lang="sr-Latn-RS" smtClean="0"/>
              <a:pPr>
                <a:defRPr/>
              </a:pPr>
              <a:t>‹#›</a:t>
            </a:fld>
            <a:endParaRPr lang="sr-Latn-RS"/>
          </a:p>
        </p:txBody>
      </p:sp>
    </p:spTree>
    <p:extLst>
      <p:ext uri="{BB962C8B-B14F-4D97-AF65-F5344CB8AC3E}">
        <p14:creationId xmlns:p14="http://schemas.microsoft.com/office/powerpoint/2010/main" val="2876197659"/>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5" r:id="rId14"/>
    <p:sldLayoutId id="2147483896" r:id="rId15"/>
    <p:sldLayoutId id="2147483897" r:id="rId16"/>
    <p:sldLayoutId id="2147483844"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0E13102-C935-4510-AFED-965B39EBA38F}"/>
              </a:ext>
            </a:extLst>
          </p:cNvPr>
          <p:cNvSpPr>
            <a:spLocks noGrp="1"/>
          </p:cNvSpPr>
          <p:nvPr>
            <p:ph type="ctrTitle"/>
          </p:nvPr>
        </p:nvSpPr>
        <p:spPr>
          <a:xfrm>
            <a:off x="1066800" y="2286000"/>
            <a:ext cx="8610600" cy="1371600"/>
          </a:xfrm>
        </p:spPr>
        <p:txBody>
          <a:bodyPr/>
          <a:lstStyle/>
          <a:p>
            <a:pPr algn="ctr"/>
            <a:r>
              <a:rPr lang="sr-Latn-RS" sz="7200" dirty="0" smtClean="0">
                <a:solidFill>
                  <a:srgbClr val="2F5496"/>
                </a:solidFill>
                <a:latin typeface="Arial Black" panose="020B0A04020102020204" pitchFamily="34" charset="0"/>
              </a:rPr>
              <a:t>SAFETY TALK</a:t>
            </a:r>
            <a:endParaRPr lang="en-US" sz="7200" dirty="0">
              <a:solidFill>
                <a:srgbClr val="2F5496"/>
              </a:solidFill>
              <a:latin typeface="Arial Black" panose="020B0A04020102020204" pitchFamily="34" charset="0"/>
            </a:endParaRPr>
          </a:p>
        </p:txBody>
      </p:sp>
      <p:pic>
        <p:nvPicPr>
          <p:cNvPr id="2" name="Picture 1"/>
          <p:cNvPicPr>
            <a:picLocks noChangeAspect="1"/>
          </p:cNvPicPr>
          <p:nvPr/>
        </p:nvPicPr>
        <p:blipFill>
          <a:blip r:embed="rId2">
            <a:clrChange>
              <a:clrFrom>
                <a:srgbClr val="FFFFFF"/>
              </a:clrFrom>
              <a:clrTo>
                <a:srgbClr val="FFFFFF">
                  <a:alpha val="0"/>
                </a:srgbClr>
              </a:clrTo>
            </a:clrChange>
          </a:blip>
          <a:stretch>
            <a:fillRect/>
          </a:stretch>
        </p:blipFill>
        <p:spPr>
          <a:xfrm>
            <a:off x="914400" y="10064"/>
            <a:ext cx="1219370" cy="1943371"/>
          </a:xfrm>
          <a:prstGeom prst="rect">
            <a:avLst/>
          </a:prstGeom>
        </p:spPr>
      </p:pic>
      <p:sp>
        <p:nvSpPr>
          <p:cNvPr id="4" name="Title 4">
            <a:extLst>
              <a:ext uri="{FF2B5EF4-FFF2-40B4-BE49-F238E27FC236}">
                <a16:creationId xmlns:a16="http://schemas.microsoft.com/office/drawing/2014/main" id="{10E13102-C935-4510-AFED-965B39EBA38F}"/>
              </a:ext>
            </a:extLst>
          </p:cNvPr>
          <p:cNvSpPr txBox="1">
            <a:spLocks/>
          </p:cNvSpPr>
          <p:nvPr/>
        </p:nvSpPr>
        <p:spPr>
          <a:xfrm>
            <a:off x="1066800" y="3352800"/>
            <a:ext cx="8610600" cy="1371600"/>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RS" sz="3200" dirty="0" smtClean="0">
                <a:solidFill>
                  <a:srgbClr val="2F5496"/>
                </a:solidFill>
                <a:latin typeface="Arial Black" panose="020B0A04020102020204" pitchFamily="34" charset="0"/>
              </a:rPr>
              <a:t>Zašto se ljudi povređuju iako smo preduzeli sve mere BZR?</a:t>
            </a:r>
            <a:endParaRPr lang="en-US" sz="3200" dirty="0">
              <a:solidFill>
                <a:srgbClr val="2F5496"/>
              </a:solidFill>
              <a:latin typeface="Arial Black" panose="020B0A04020102020204" pitchFamily="34" charset="0"/>
            </a:endParaRPr>
          </a:p>
        </p:txBody>
      </p:sp>
    </p:spTree>
    <p:extLst>
      <p:ext uri="{BB962C8B-B14F-4D97-AF65-F5344CB8AC3E}">
        <p14:creationId xmlns:p14="http://schemas.microsoft.com/office/powerpoint/2010/main" val="399722612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0" y="533400"/>
            <a:ext cx="8229600" cy="1219200"/>
          </a:xfrm>
        </p:spPr>
        <p:txBody>
          <a:bodyPr>
            <a:normAutofit/>
          </a:bodyPr>
          <a:lstStyle/>
          <a:p>
            <a:pPr>
              <a:defRPr/>
            </a:pPr>
            <a:r>
              <a:rPr lang="sr-Latn-RS" b="1" dirty="0">
                <a:solidFill>
                  <a:srgbClr val="2F5496"/>
                </a:solidFill>
              </a:rPr>
              <a:t>Zašto se onda povređuju?</a:t>
            </a:r>
            <a:endParaRPr lang="en-US" dirty="0">
              <a:solidFill>
                <a:srgbClr val="2F5496"/>
              </a:solidFill>
            </a:endParaRPr>
          </a:p>
        </p:txBody>
      </p:sp>
      <p:grpSp>
        <p:nvGrpSpPr>
          <p:cNvPr id="11" name="Group 10">
            <a:extLst>
              <a:ext uri="{FF2B5EF4-FFF2-40B4-BE49-F238E27FC236}">
                <a16:creationId xmlns:a16="http://schemas.microsoft.com/office/drawing/2014/main" id="{A09D59DC-756B-4DE2-A85F-F6C460AE5C9C}"/>
              </a:ext>
            </a:extLst>
          </p:cNvPr>
          <p:cNvGrpSpPr/>
          <p:nvPr/>
        </p:nvGrpSpPr>
        <p:grpSpPr>
          <a:xfrm>
            <a:off x="5638800" y="1905000"/>
            <a:ext cx="4419600" cy="4027260"/>
            <a:chOff x="4591050" y="1962903"/>
            <a:chExt cx="4419600" cy="4027260"/>
          </a:xfrm>
        </p:grpSpPr>
        <p:pic>
          <p:nvPicPr>
            <p:cNvPr id="12" name="Picture 2">
              <a:extLst>
                <a:ext uri="{FF2B5EF4-FFF2-40B4-BE49-F238E27FC236}">
                  <a16:creationId xmlns:a16="http://schemas.microsoft.com/office/drawing/2014/main" id="{38FB91D7-B815-45BF-8D91-3B8B5336F40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185" b="16616"/>
            <a:stretch/>
          </p:blipFill>
          <p:spPr bwMode="auto">
            <a:xfrm>
              <a:off x="5108575" y="2714625"/>
              <a:ext cx="3346450" cy="250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a:extLst>
                <a:ext uri="{FF2B5EF4-FFF2-40B4-BE49-F238E27FC236}">
                  <a16:creationId xmlns:a16="http://schemas.microsoft.com/office/drawing/2014/main" id="{BA5A953D-B905-4055-9A20-A0BAA9A2E2E3}"/>
                </a:ext>
              </a:extLst>
            </p:cNvPr>
            <p:cNvSpPr txBox="1"/>
            <p:nvPr/>
          </p:nvSpPr>
          <p:spPr>
            <a:xfrm>
              <a:off x="4591050" y="1962903"/>
              <a:ext cx="4191500" cy="751414"/>
            </a:xfrm>
            <a:prstGeom prst="rect">
              <a:avLst/>
            </a:prstGeom>
            <a:noFill/>
            <a:ln>
              <a:noFill/>
            </a:ln>
          </p:spPr>
          <p:style>
            <a:lnRef idx="2">
              <a:schemeClr val="accent4"/>
            </a:lnRef>
            <a:fillRef idx="1">
              <a:schemeClr val="lt1"/>
            </a:fillRef>
            <a:effectRef idx="0">
              <a:schemeClr val="accent4"/>
            </a:effectRef>
            <a:fontRef idx="minor">
              <a:schemeClr val="dk1"/>
            </a:fontRef>
          </p:style>
          <p:txBody>
            <a:bodyPr wrap="square" rtlCol="0">
              <a:noAutofit/>
            </a:bodyPr>
            <a:lstStyle/>
            <a:p>
              <a:pPr algn="ctr"/>
              <a:r>
                <a:rPr lang="sr-Latn-RS" b="1" dirty="0"/>
                <a:t>Odlutao, odsutan, nije tu/</a:t>
              </a:r>
            </a:p>
            <a:p>
              <a:pPr algn="ctr"/>
              <a:r>
                <a:rPr lang="sr-Latn-RS" b="1" dirty="0"/>
                <a:t> potreban je reset</a:t>
              </a:r>
              <a:endParaRPr lang="en-US" b="1" dirty="0"/>
            </a:p>
          </p:txBody>
        </p:sp>
        <p:sp>
          <p:nvSpPr>
            <p:cNvPr id="14" name="TextBox 13">
              <a:extLst>
                <a:ext uri="{FF2B5EF4-FFF2-40B4-BE49-F238E27FC236}">
                  <a16:creationId xmlns:a16="http://schemas.microsoft.com/office/drawing/2014/main" id="{E847D5F1-2020-400F-B3E7-50B31AB2E94D}"/>
                </a:ext>
              </a:extLst>
            </p:cNvPr>
            <p:cNvSpPr txBox="1"/>
            <p:nvPr/>
          </p:nvSpPr>
          <p:spPr>
            <a:xfrm>
              <a:off x="4819150" y="5238749"/>
              <a:ext cx="4191500" cy="751414"/>
            </a:xfrm>
            <a:prstGeom prst="rect">
              <a:avLst/>
            </a:prstGeom>
            <a:noFill/>
            <a:ln>
              <a:noFill/>
            </a:ln>
          </p:spPr>
          <p:style>
            <a:lnRef idx="2">
              <a:schemeClr val="accent4"/>
            </a:lnRef>
            <a:fillRef idx="1">
              <a:schemeClr val="lt1"/>
            </a:fillRef>
            <a:effectRef idx="0">
              <a:schemeClr val="accent4"/>
            </a:effectRef>
            <a:fontRef idx="minor">
              <a:schemeClr val="dk1"/>
            </a:fontRef>
          </p:style>
          <p:txBody>
            <a:bodyPr wrap="square" rtlCol="0">
              <a:noAutofit/>
            </a:bodyPr>
            <a:lstStyle/>
            <a:p>
              <a:pPr algn="ctr"/>
              <a:r>
                <a:rPr lang="sr-Latn-RS" b="1" dirty="0"/>
                <a:t>Budan, fokusiran i </a:t>
              </a:r>
            </a:p>
            <a:p>
              <a:pPr algn="ctr"/>
              <a:r>
                <a:rPr lang="sr-Latn-RS" b="1" dirty="0"/>
                <a:t>produktivan </a:t>
              </a:r>
              <a:endParaRPr lang="en-US" b="1" dirty="0"/>
            </a:p>
          </p:txBody>
        </p:sp>
        <p:sp>
          <p:nvSpPr>
            <p:cNvPr id="15" name="TextBox 14">
              <a:extLst>
                <a:ext uri="{FF2B5EF4-FFF2-40B4-BE49-F238E27FC236}">
                  <a16:creationId xmlns:a16="http://schemas.microsoft.com/office/drawing/2014/main" id="{A915E386-8490-427E-97A5-AEA35D3D95F6}"/>
                </a:ext>
              </a:extLst>
            </p:cNvPr>
            <p:cNvSpPr txBox="1"/>
            <p:nvPr/>
          </p:nvSpPr>
          <p:spPr>
            <a:xfrm>
              <a:off x="6910262" y="3576637"/>
              <a:ext cx="1305175" cy="976313"/>
            </a:xfrm>
            <a:prstGeom prst="ellipse">
              <a:avLst/>
            </a:prstGeom>
            <a:ln>
              <a:noFill/>
            </a:ln>
          </p:spPr>
          <p:style>
            <a:lnRef idx="2">
              <a:schemeClr val="accent4"/>
            </a:lnRef>
            <a:fillRef idx="1">
              <a:schemeClr val="lt1"/>
            </a:fillRef>
            <a:effectRef idx="0">
              <a:schemeClr val="accent4"/>
            </a:effectRef>
            <a:fontRef idx="minor">
              <a:schemeClr val="dk1"/>
            </a:fontRef>
          </p:style>
          <p:txBody>
            <a:bodyPr wrap="square" rtlCol="0">
              <a:noAutofit/>
            </a:bodyPr>
            <a:lstStyle/>
            <a:p>
              <a:pPr algn="ctr"/>
              <a:r>
                <a:rPr lang="sr-Latn-RS" b="1" dirty="0"/>
                <a:t>Kad je loš dan</a:t>
              </a:r>
              <a:endParaRPr lang="en-US" b="1" dirty="0"/>
            </a:p>
          </p:txBody>
        </p:sp>
      </p:grpSp>
      <p:pic>
        <p:nvPicPr>
          <p:cNvPr id="16" name="Picture 15">
            <a:extLst>
              <a:ext uri="{FF2B5EF4-FFF2-40B4-BE49-F238E27FC236}">
                <a16:creationId xmlns:a16="http://schemas.microsoft.com/office/drawing/2014/main" id="{1D1AA964-C79C-45EA-BCF6-B06CBC65D1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528" y="1739976"/>
            <a:ext cx="5666635" cy="3898823"/>
          </a:xfrm>
          <a:prstGeom prst="rect">
            <a:avLst/>
          </a:prstGeom>
        </p:spPr>
      </p:pic>
    </p:spTree>
    <p:extLst>
      <p:ext uri="{BB962C8B-B14F-4D97-AF65-F5344CB8AC3E}">
        <p14:creationId xmlns:p14="http://schemas.microsoft.com/office/powerpoint/2010/main" val="74697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randombar(horizontal)">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0" y="533400"/>
            <a:ext cx="8229600" cy="1219200"/>
          </a:xfrm>
        </p:spPr>
        <p:txBody>
          <a:bodyPr>
            <a:normAutofit/>
          </a:bodyPr>
          <a:lstStyle/>
          <a:p>
            <a:pPr>
              <a:defRPr/>
            </a:pPr>
            <a:r>
              <a:rPr lang="sr-Latn-RS" b="1" dirty="0">
                <a:solidFill>
                  <a:srgbClr val="2F5496"/>
                </a:solidFill>
              </a:rPr>
              <a:t>Kako da sačuvamo naše zaposlene?</a:t>
            </a:r>
            <a:endParaRPr lang="en-US" dirty="0">
              <a:solidFill>
                <a:srgbClr val="2F5496"/>
              </a:solidFill>
            </a:endParaRPr>
          </a:p>
        </p:txBody>
      </p:sp>
      <p:pic>
        <p:nvPicPr>
          <p:cNvPr id="3" name="Picture 2">
            <a:extLst>
              <a:ext uri="{FF2B5EF4-FFF2-40B4-BE49-F238E27FC236}">
                <a16:creationId xmlns:a16="http://schemas.microsoft.com/office/drawing/2014/main" id="{70AD76EC-2600-442E-A970-1CC08BA941E7}"/>
              </a:ext>
            </a:extLst>
          </p:cNvPr>
          <p:cNvPicPr>
            <a:picLocks noChangeAspect="1"/>
          </p:cNvPicPr>
          <p:nvPr/>
        </p:nvPicPr>
        <p:blipFill>
          <a:blip r:embed="rId3"/>
          <a:stretch>
            <a:fillRect/>
          </a:stretch>
        </p:blipFill>
        <p:spPr>
          <a:xfrm>
            <a:off x="2438400" y="1600200"/>
            <a:ext cx="4572000" cy="4489303"/>
          </a:xfrm>
          <a:prstGeom prst="rect">
            <a:avLst/>
          </a:prstGeom>
        </p:spPr>
      </p:pic>
    </p:spTree>
    <p:extLst>
      <p:ext uri="{BB962C8B-B14F-4D97-AF65-F5344CB8AC3E}">
        <p14:creationId xmlns:p14="http://schemas.microsoft.com/office/powerpoint/2010/main" val="4273944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0" y="533400"/>
            <a:ext cx="8229600" cy="1219200"/>
          </a:xfrm>
        </p:spPr>
        <p:txBody>
          <a:bodyPr>
            <a:normAutofit/>
          </a:bodyPr>
          <a:lstStyle/>
          <a:p>
            <a:pPr>
              <a:defRPr/>
            </a:pPr>
            <a:r>
              <a:rPr lang="sr-Latn-RS" b="1" dirty="0">
                <a:solidFill>
                  <a:srgbClr val="2F5496"/>
                </a:solidFill>
              </a:rPr>
              <a:t>Šta znači „Čuvajte se“?</a:t>
            </a:r>
            <a:endParaRPr lang="en-US" dirty="0">
              <a:solidFill>
                <a:srgbClr val="2F5496"/>
              </a:solidFill>
            </a:endParaRPr>
          </a:p>
        </p:txBody>
      </p:sp>
      <p:pic>
        <p:nvPicPr>
          <p:cNvPr id="4" name="Picture 3">
            <a:extLst>
              <a:ext uri="{FF2B5EF4-FFF2-40B4-BE49-F238E27FC236}">
                <a16:creationId xmlns:a16="http://schemas.microsoft.com/office/drawing/2014/main" id="{6B4E193A-D998-46B4-B469-DCD395DF74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752600"/>
            <a:ext cx="6807200" cy="5105400"/>
          </a:xfrm>
          <a:prstGeom prst="rect">
            <a:avLst/>
          </a:prstGeom>
        </p:spPr>
      </p:pic>
    </p:spTree>
    <p:extLst>
      <p:ext uri="{BB962C8B-B14F-4D97-AF65-F5344CB8AC3E}">
        <p14:creationId xmlns:p14="http://schemas.microsoft.com/office/powerpoint/2010/main" val="1079430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0" y="533400"/>
            <a:ext cx="8229600" cy="1219200"/>
          </a:xfrm>
        </p:spPr>
        <p:txBody>
          <a:bodyPr>
            <a:normAutofit/>
          </a:bodyPr>
          <a:lstStyle/>
          <a:p>
            <a:pPr>
              <a:defRPr/>
            </a:pPr>
            <a:r>
              <a:rPr lang="sr-Latn-RS" b="1" dirty="0">
                <a:solidFill>
                  <a:srgbClr val="2F5496"/>
                </a:solidFill>
              </a:rPr>
              <a:t>Šta znači „Čuvajte jedni druge“?</a:t>
            </a:r>
            <a:endParaRPr lang="en-US" dirty="0">
              <a:solidFill>
                <a:srgbClr val="2F5496"/>
              </a:solidFill>
            </a:endParaRPr>
          </a:p>
        </p:txBody>
      </p:sp>
      <p:pic>
        <p:nvPicPr>
          <p:cNvPr id="3" name="Picture 2">
            <a:extLst>
              <a:ext uri="{FF2B5EF4-FFF2-40B4-BE49-F238E27FC236}">
                <a16:creationId xmlns:a16="http://schemas.microsoft.com/office/drawing/2014/main" id="{2069583E-81F9-43BD-AA77-2853909827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0" y="1981200"/>
            <a:ext cx="6437379" cy="4978911"/>
          </a:xfrm>
          <a:prstGeom prst="rect">
            <a:avLst/>
          </a:prstGeom>
        </p:spPr>
      </p:pic>
    </p:spTree>
    <p:extLst>
      <p:ext uri="{BB962C8B-B14F-4D97-AF65-F5344CB8AC3E}">
        <p14:creationId xmlns:p14="http://schemas.microsoft.com/office/powerpoint/2010/main" val="302751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0" y="533400"/>
            <a:ext cx="8229600" cy="1219200"/>
          </a:xfrm>
        </p:spPr>
        <p:txBody>
          <a:bodyPr>
            <a:normAutofit/>
          </a:bodyPr>
          <a:lstStyle/>
          <a:p>
            <a:pPr>
              <a:defRPr/>
            </a:pPr>
            <a:r>
              <a:rPr lang="sr-Latn-RS" b="1" dirty="0">
                <a:solidFill>
                  <a:srgbClr val="2F5496"/>
                </a:solidFill>
              </a:rPr>
              <a:t>Šta je suština BZR priče?</a:t>
            </a:r>
            <a:endParaRPr lang="en-US" dirty="0">
              <a:solidFill>
                <a:srgbClr val="2F5496"/>
              </a:solidFill>
            </a:endParaRPr>
          </a:p>
        </p:txBody>
      </p:sp>
      <p:pic>
        <p:nvPicPr>
          <p:cNvPr id="4" name="Picture 3">
            <a:extLst>
              <a:ext uri="{FF2B5EF4-FFF2-40B4-BE49-F238E27FC236}">
                <a16:creationId xmlns:a16="http://schemas.microsoft.com/office/drawing/2014/main" id="{93B41928-F662-4B8E-AEFC-523A627135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2362200"/>
            <a:ext cx="4365117" cy="5105400"/>
          </a:xfrm>
          <a:prstGeom prst="rect">
            <a:avLst/>
          </a:prstGeom>
        </p:spPr>
      </p:pic>
    </p:spTree>
    <p:extLst>
      <p:ext uri="{BB962C8B-B14F-4D97-AF65-F5344CB8AC3E}">
        <p14:creationId xmlns:p14="http://schemas.microsoft.com/office/powerpoint/2010/main" val="4118809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0" y="533400"/>
            <a:ext cx="8229600" cy="1219200"/>
          </a:xfrm>
        </p:spPr>
        <p:txBody>
          <a:bodyPr>
            <a:normAutofit/>
          </a:bodyPr>
          <a:lstStyle/>
          <a:p>
            <a:pPr>
              <a:defRPr/>
            </a:pPr>
            <a:r>
              <a:rPr lang="sr-Latn-RS" b="1" dirty="0">
                <a:solidFill>
                  <a:srgbClr val="2F5496"/>
                </a:solidFill>
              </a:rPr>
              <a:t>Pitanja, komentari, sugestije?</a:t>
            </a:r>
            <a:endParaRPr lang="en-US" dirty="0">
              <a:solidFill>
                <a:srgbClr val="2F5496"/>
              </a:solidFill>
            </a:endParaRPr>
          </a:p>
        </p:txBody>
      </p:sp>
      <p:pic>
        <p:nvPicPr>
          <p:cNvPr id="3" name="Picture 2">
            <a:extLst>
              <a:ext uri="{FF2B5EF4-FFF2-40B4-BE49-F238E27FC236}">
                <a16:creationId xmlns:a16="http://schemas.microsoft.com/office/drawing/2014/main" id="{DD0016A1-D7CA-4F45-844B-E54B285D3E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1447800"/>
            <a:ext cx="6183085" cy="5410200"/>
          </a:xfrm>
          <a:prstGeom prst="rect">
            <a:avLst/>
          </a:prstGeom>
        </p:spPr>
      </p:pic>
    </p:spTree>
    <p:extLst>
      <p:ext uri="{BB962C8B-B14F-4D97-AF65-F5344CB8AC3E}">
        <p14:creationId xmlns:p14="http://schemas.microsoft.com/office/powerpoint/2010/main" val="2832524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5FFDD8-2577-4995-B072-4217101204F5}"/>
              </a:ext>
            </a:extLst>
          </p:cNvPr>
          <p:cNvSpPr>
            <a:spLocks noGrp="1"/>
          </p:cNvSpPr>
          <p:nvPr>
            <p:ph type="title"/>
          </p:nvPr>
        </p:nvSpPr>
        <p:spPr/>
        <p:txBody>
          <a:bodyPr/>
          <a:lstStyle/>
          <a:p>
            <a:r>
              <a:rPr lang="sr-Latn-RS" b="1" dirty="0">
                <a:solidFill>
                  <a:srgbClr val="2F5496"/>
                </a:solidFill>
              </a:rPr>
              <a:t>Hvala na pažnji?</a:t>
            </a:r>
            <a:endParaRPr lang="en-US" b="1" dirty="0">
              <a:solidFill>
                <a:srgbClr val="2F5496"/>
              </a:solidFill>
            </a:endParaRPr>
          </a:p>
        </p:txBody>
      </p:sp>
      <p:pic>
        <p:nvPicPr>
          <p:cNvPr id="7" name="Picture 6">
            <a:extLst>
              <a:ext uri="{FF2B5EF4-FFF2-40B4-BE49-F238E27FC236}">
                <a16:creationId xmlns:a16="http://schemas.microsoft.com/office/drawing/2014/main" id="{B5FD3CE5-B0AE-4C29-A1A7-EEA94CAD98F4}"/>
              </a:ext>
            </a:extLst>
          </p:cNvPr>
          <p:cNvPicPr>
            <a:picLocks noChangeAspect="1"/>
          </p:cNvPicPr>
          <p:nvPr/>
        </p:nvPicPr>
        <p:blipFill>
          <a:blip r:embed="rId3"/>
          <a:stretch>
            <a:fillRect/>
          </a:stretch>
        </p:blipFill>
        <p:spPr>
          <a:xfrm>
            <a:off x="1828800" y="1713565"/>
            <a:ext cx="5663351" cy="5144435"/>
          </a:xfrm>
          <a:prstGeom prst="rect">
            <a:avLst/>
          </a:prstGeom>
        </p:spPr>
      </p:pic>
    </p:spTree>
  </p:cSld>
  <p:clrMapOvr>
    <a:masterClrMapping/>
  </p:clrMapOvr>
  <p:transition>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8F9E83-5BE4-4CC7-9785-5990627E6165}"/>
              </a:ext>
            </a:extLst>
          </p:cNvPr>
          <p:cNvSpPr>
            <a:spLocks noGrp="1"/>
          </p:cNvSpPr>
          <p:nvPr>
            <p:ph type="title"/>
          </p:nvPr>
        </p:nvSpPr>
        <p:spPr/>
        <p:txBody>
          <a:bodyPr>
            <a:normAutofit/>
          </a:bodyPr>
          <a:lstStyle/>
          <a:p>
            <a:r>
              <a:rPr lang="sr-Latn-RS" sz="4000" b="1" dirty="0">
                <a:solidFill>
                  <a:srgbClr val="2F5496"/>
                </a:solidFill>
              </a:rPr>
              <a:t>KO SAM JA?</a:t>
            </a:r>
            <a:endParaRPr lang="en-US" sz="4000" b="1" dirty="0">
              <a:solidFill>
                <a:srgbClr val="2F5496"/>
              </a:solidFill>
            </a:endParaRPr>
          </a:p>
        </p:txBody>
      </p:sp>
      <p:sp>
        <p:nvSpPr>
          <p:cNvPr id="10" name="TextBox 9">
            <a:extLst>
              <a:ext uri="{FF2B5EF4-FFF2-40B4-BE49-F238E27FC236}">
                <a16:creationId xmlns:a16="http://schemas.microsoft.com/office/drawing/2014/main" id="{C796D78E-3441-4320-8F9C-E5542F9CD1F9}"/>
              </a:ext>
            </a:extLst>
          </p:cNvPr>
          <p:cNvSpPr txBox="1"/>
          <p:nvPr/>
        </p:nvSpPr>
        <p:spPr>
          <a:xfrm>
            <a:off x="838200" y="2654425"/>
            <a:ext cx="7891975" cy="2800767"/>
          </a:xfrm>
          <a:prstGeom prst="rect">
            <a:avLst/>
          </a:prstGeom>
          <a:noFill/>
        </p:spPr>
        <p:txBody>
          <a:bodyPr wrap="square" rtlCol="0">
            <a:spAutoFit/>
          </a:bodyPr>
          <a:lstStyle/>
          <a:p>
            <a:r>
              <a:rPr lang="sr-Latn-RS" sz="8800" b="1" dirty="0">
                <a:solidFill>
                  <a:srgbClr val="2F5496"/>
                </a:solidFill>
                <a:effectLst>
                  <a:outerShdw blurRad="38100" dist="38100" dir="2700000" algn="tl">
                    <a:srgbClr val="000000">
                      <a:alpha val="43137"/>
                    </a:srgbClr>
                  </a:outerShdw>
                </a:effectLst>
              </a:rPr>
              <a:t>Božinović Zoran</a:t>
            </a:r>
            <a:endParaRPr lang="en-US" sz="8800" b="1" dirty="0">
              <a:solidFill>
                <a:srgbClr val="2F5496"/>
              </a:solidFill>
              <a:effectLst>
                <a:outerShdw blurRad="38100" dist="38100" dir="2700000" algn="tl">
                  <a:srgbClr val="000000">
                    <a:alpha val="43137"/>
                  </a:srgbClr>
                </a:outerShdw>
              </a:effectLst>
            </a:endParaRPr>
          </a:p>
        </p:txBody>
      </p:sp>
      <p:pic>
        <p:nvPicPr>
          <p:cNvPr id="11" name="Picture 10">
            <a:extLst>
              <a:ext uri="{FF2B5EF4-FFF2-40B4-BE49-F238E27FC236}">
                <a16:creationId xmlns:a16="http://schemas.microsoft.com/office/drawing/2014/main" id="{7AF551EB-4236-47C4-A535-09342162DF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0636" y="1930400"/>
            <a:ext cx="3964576" cy="4311748"/>
          </a:xfrm>
          <a:prstGeom prst="rect">
            <a:avLst/>
          </a:prstGeom>
        </p:spPr>
      </p:pic>
      <p:pic>
        <p:nvPicPr>
          <p:cNvPr id="9" name="Picture 8">
            <a:extLst>
              <a:ext uri="{FF2B5EF4-FFF2-40B4-BE49-F238E27FC236}">
                <a16:creationId xmlns:a16="http://schemas.microsoft.com/office/drawing/2014/main" id="{A7E3141C-211F-453B-AEF0-FD2A17FF86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4800" y="2305370"/>
            <a:ext cx="1771900" cy="2362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defRPr/>
            </a:pPr>
            <a:r>
              <a:rPr lang="sr-Latn-RS" b="1" dirty="0">
                <a:solidFill>
                  <a:srgbClr val="2F5496"/>
                </a:solidFill>
              </a:rPr>
              <a:t>Tradicionalni pristup BZR</a:t>
            </a:r>
            <a:r>
              <a:rPr lang="en-US" b="1" dirty="0">
                <a:solidFill>
                  <a:srgbClr val="2F5496"/>
                </a:solidFill>
              </a:rPr>
              <a:t>:</a:t>
            </a:r>
            <a:endParaRPr lang="en-US" dirty="0">
              <a:solidFill>
                <a:srgbClr val="2F5496"/>
              </a:solidFill>
            </a:endParaRPr>
          </a:p>
        </p:txBody>
      </p:sp>
      <p:sp>
        <p:nvSpPr>
          <p:cNvPr id="7" name="Content Placeholder 6"/>
          <p:cNvSpPr>
            <a:spLocks noGrp="1"/>
          </p:cNvSpPr>
          <p:nvPr>
            <p:ph idx="1"/>
          </p:nvPr>
        </p:nvSpPr>
        <p:spPr>
          <a:xfrm>
            <a:off x="1066800" y="1752600"/>
            <a:ext cx="6347714" cy="3880773"/>
          </a:xfrm>
        </p:spPr>
        <p:txBody>
          <a:bodyPr rtlCol="0">
            <a:normAutofit/>
          </a:bodyPr>
          <a:lstStyle/>
          <a:p>
            <a:pPr>
              <a:spcBef>
                <a:spcPct val="50000"/>
              </a:spcBef>
              <a:defRPr/>
            </a:pPr>
            <a:r>
              <a:rPr lang="sr-Latn-RS" sz="2400" b="1" dirty="0">
                <a:latin typeface="Trebuchet MS" panose="020B0603020202020204" pitchFamily="34" charset="0"/>
              </a:rPr>
              <a:t>Pokušaji eliminacije rizika</a:t>
            </a:r>
            <a:endParaRPr lang="en-US" sz="2400" b="1" dirty="0">
              <a:latin typeface="Trebuchet MS" panose="020B0603020202020204" pitchFamily="34" charset="0"/>
            </a:endParaRPr>
          </a:p>
          <a:p>
            <a:pPr>
              <a:spcBef>
                <a:spcPct val="50000"/>
              </a:spcBef>
              <a:defRPr/>
            </a:pPr>
            <a:r>
              <a:rPr lang="sr-Latn-RS" sz="2400" b="1" dirty="0">
                <a:latin typeface="Trebuchet MS" panose="020B0603020202020204" pitchFamily="34" charset="0"/>
              </a:rPr>
              <a:t>Zaposleni rade poslove zaobilazeći opasnosti</a:t>
            </a:r>
            <a:endParaRPr lang="en-US" sz="2400" b="1" dirty="0">
              <a:latin typeface="Trebuchet MS" panose="020B0603020202020204" pitchFamily="34" charset="0"/>
            </a:endParaRPr>
          </a:p>
          <a:p>
            <a:pPr>
              <a:spcBef>
                <a:spcPct val="50000"/>
              </a:spcBef>
              <a:defRPr/>
            </a:pPr>
            <a:r>
              <a:rPr lang="pl-PL" sz="2400" b="1" dirty="0" err="1">
                <a:latin typeface="Trebuchet MS" panose="020B0603020202020204" pitchFamily="34" charset="0"/>
              </a:rPr>
              <a:t>Postavljanje</a:t>
            </a:r>
            <a:r>
              <a:rPr lang="pl-PL" sz="2400" b="1" dirty="0">
                <a:latin typeface="Trebuchet MS" panose="020B0603020202020204" pitchFamily="34" charset="0"/>
              </a:rPr>
              <a:t> </a:t>
            </a:r>
            <a:r>
              <a:rPr lang="pl-PL" sz="2400" b="1" dirty="0" err="1">
                <a:latin typeface="Trebuchet MS" panose="020B0603020202020204" pitchFamily="34" charset="0"/>
              </a:rPr>
              <a:t>zaštite</a:t>
            </a:r>
            <a:r>
              <a:rPr lang="pl-PL" sz="2400" b="1" dirty="0">
                <a:latin typeface="Trebuchet MS" panose="020B0603020202020204" pitchFamily="34" charset="0"/>
              </a:rPr>
              <a:t> </a:t>
            </a:r>
            <a:r>
              <a:rPr lang="pl-PL" sz="2400" b="1" dirty="0" err="1">
                <a:latin typeface="Trebuchet MS" panose="020B0603020202020204" pitchFamily="34" charset="0"/>
              </a:rPr>
              <a:t>ili</a:t>
            </a:r>
            <a:r>
              <a:rPr lang="pl-PL" sz="2400" b="1" dirty="0">
                <a:latin typeface="Trebuchet MS" panose="020B0603020202020204" pitchFamily="34" charset="0"/>
              </a:rPr>
              <a:t> </a:t>
            </a:r>
            <a:r>
              <a:rPr lang="pl-PL" sz="2400" b="1" dirty="0" err="1">
                <a:latin typeface="Trebuchet MS" panose="020B0603020202020204" pitchFamily="34" charset="0"/>
              </a:rPr>
              <a:t>upozorenje</a:t>
            </a:r>
            <a:r>
              <a:rPr lang="pl-PL" sz="2400" b="1" dirty="0">
                <a:latin typeface="Trebuchet MS" panose="020B0603020202020204" pitchFamily="34" charset="0"/>
              </a:rPr>
              <a:t> </a:t>
            </a:r>
            <a:r>
              <a:rPr lang="pl-PL" sz="2400" b="1" dirty="0" err="1">
                <a:latin typeface="Trebuchet MS" panose="020B0603020202020204" pitchFamily="34" charset="0"/>
              </a:rPr>
              <a:t>zaposlenih</a:t>
            </a:r>
            <a:r>
              <a:rPr lang="pl-PL" sz="2400" b="1" dirty="0">
                <a:latin typeface="Trebuchet MS" panose="020B0603020202020204" pitchFamily="34" charset="0"/>
              </a:rPr>
              <a:t> na </a:t>
            </a:r>
            <a:r>
              <a:rPr lang="pl-PL" sz="2400" b="1" dirty="0" err="1">
                <a:latin typeface="Trebuchet MS" panose="020B0603020202020204" pitchFamily="34" charset="0"/>
              </a:rPr>
              <a:t>opasnost</a:t>
            </a:r>
            <a:endParaRPr lang="pl-PL" sz="2400" b="1" dirty="0">
              <a:latin typeface="Trebuchet MS" panose="020B0603020202020204" pitchFamily="34" charset="0"/>
            </a:endParaRPr>
          </a:p>
          <a:p>
            <a:pPr>
              <a:spcBef>
                <a:spcPct val="50000"/>
              </a:spcBef>
              <a:defRPr/>
            </a:pPr>
            <a:r>
              <a:rPr lang="sr-Latn-RS" sz="2400" b="1" dirty="0">
                <a:latin typeface="Trebuchet MS" panose="020B0603020202020204" pitchFamily="34" charset="0"/>
              </a:rPr>
              <a:t>Obučavanje radnika da postupaju sa opasnostima na bezbedan način</a:t>
            </a:r>
            <a:endParaRPr lang="en-US" sz="2400" b="1" dirty="0">
              <a:latin typeface="Trebuchet MS" panose="020B0603020202020204" pitchFamily="34" charset="0"/>
            </a:endParaRPr>
          </a:p>
          <a:p>
            <a:pPr marL="109728" indent="0">
              <a:buClr>
                <a:schemeClr val="accent3"/>
              </a:buClr>
              <a:buNone/>
              <a:defRPr/>
            </a:pPr>
            <a:endParaRPr lang="en-US" sz="2400" dirty="0">
              <a:latin typeface="Trebuchet MS" panose="020B0603020202020204" pitchFamily="34" charset="0"/>
            </a:endParaRPr>
          </a:p>
        </p:txBody>
      </p:sp>
      <p:pic>
        <p:nvPicPr>
          <p:cNvPr id="3" name="Picture 2">
            <a:extLst>
              <a:ext uri="{FF2B5EF4-FFF2-40B4-BE49-F238E27FC236}">
                <a16:creationId xmlns:a16="http://schemas.microsoft.com/office/drawing/2014/main" id="{CA80D4B7-880F-4D92-A8B3-D19E23EF64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8530" y="1951182"/>
            <a:ext cx="3671456" cy="3932606"/>
          </a:xfrm>
          <a:prstGeom prst="rect">
            <a:avLst/>
          </a:prstGeom>
        </p:spPr>
      </p:pic>
    </p:spTree>
  </p:cSld>
  <p:clrMapOvr>
    <a:masterClrMapping/>
  </p:clrMapOvr>
  <p:transition>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defRPr/>
            </a:pPr>
            <a:r>
              <a:rPr lang="sr-Latn-RS" b="1" dirty="0" smtClean="0">
                <a:solidFill>
                  <a:srgbClr val="2F5496"/>
                </a:solidFill>
              </a:rPr>
              <a:t>Standardi </a:t>
            </a:r>
            <a:endParaRPr lang="en-US" dirty="0">
              <a:solidFill>
                <a:srgbClr val="2F5496"/>
              </a:solidFill>
            </a:endParaRPr>
          </a:p>
        </p:txBody>
      </p:sp>
      <p:sp>
        <p:nvSpPr>
          <p:cNvPr id="7" name="Content Placeholder 6"/>
          <p:cNvSpPr>
            <a:spLocks noGrp="1"/>
          </p:cNvSpPr>
          <p:nvPr>
            <p:ph idx="1"/>
          </p:nvPr>
        </p:nvSpPr>
        <p:spPr>
          <a:xfrm>
            <a:off x="914400" y="2438400"/>
            <a:ext cx="6347714" cy="2819400"/>
          </a:xfrm>
        </p:spPr>
        <p:txBody>
          <a:bodyPr rtlCol="0">
            <a:normAutofit/>
          </a:bodyPr>
          <a:lstStyle/>
          <a:p>
            <a:pPr>
              <a:spcBef>
                <a:spcPct val="50000"/>
              </a:spcBef>
              <a:defRPr/>
            </a:pPr>
            <a:r>
              <a:rPr lang="sr-Latn-RS" sz="2400" b="1" dirty="0" smtClean="0">
                <a:latin typeface="Trebuchet MS" panose="020B0603020202020204" pitchFamily="34" charset="0"/>
              </a:rPr>
              <a:t>Ponovljivost procesa</a:t>
            </a:r>
            <a:endParaRPr lang="en-US" sz="2400" b="1" dirty="0">
              <a:latin typeface="Trebuchet MS" panose="020B0603020202020204" pitchFamily="34" charset="0"/>
            </a:endParaRPr>
          </a:p>
          <a:p>
            <a:pPr>
              <a:spcBef>
                <a:spcPct val="50000"/>
              </a:spcBef>
              <a:defRPr/>
            </a:pPr>
            <a:r>
              <a:rPr lang="sr-Latn-RS" sz="2400" b="1" dirty="0" smtClean="0">
                <a:latin typeface="Trebuchet MS" panose="020B0603020202020204" pitchFamily="34" charset="0"/>
              </a:rPr>
              <a:t>Kontinuirano poboljšanje</a:t>
            </a:r>
            <a:endParaRPr lang="en-US" sz="2400" b="1" dirty="0">
              <a:latin typeface="Trebuchet MS" panose="020B0603020202020204" pitchFamily="34" charset="0"/>
            </a:endParaRPr>
          </a:p>
          <a:p>
            <a:pPr>
              <a:spcBef>
                <a:spcPct val="50000"/>
              </a:spcBef>
              <a:defRPr/>
            </a:pPr>
            <a:r>
              <a:rPr lang="pl-PL" sz="2400" b="1" dirty="0" err="1" smtClean="0">
                <a:latin typeface="Trebuchet MS" panose="020B0603020202020204" pitchFamily="34" charset="0"/>
              </a:rPr>
              <a:t>Unapred</a:t>
            </a:r>
            <a:r>
              <a:rPr lang="pl-PL" sz="2400" b="1" dirty="0" smtClean="0">
                <a:latin typeface="Trebuchet MS" panose="020B0603020202020204" pitchFamily="34" charset="0"/>
              </a:rPr>
              <a:t> </a:t>
            </a:r>
            <a:r>
              <a:rPr lang="pl-PL" sz="2400" b="1" dirty="0" err="1" smtClean="0">
                <a:latin typeface="Trebuchet MS" panose="020B0603020202020204" pitchFamily="34" charset="0"/>
              </a:rPr>
              <a:t>određeni</a:t>
            </a:r>
            <a:r>
              <a:rPr lang="pl-PL" sz="2400" b="1" dirty="0" smtClean="0">
                <a:latin typeface="Trebuchet MS" panose="020B0603020202020204" pitchFamily="34" charset="0"/>
              </a:rPr>
              <a:t> </a:t>
            </a:r>
            <a:r>
              <a:rPr lang="pl-PL" sz="2400" b="1" dirty="0" err="1" smtClean="0">
                <a:latin typeface="Trebuchet MS" panose="020B0603020202020204" pitchFamily="34" charset="0"/>
              </a:rPr>
              <a:t>postupci</a:t>
            </a:r>
            <a:endParaRPr lang="pl-PL" sz="2400" b="1" dirty="0">
              <a:latin typeface="Trebuchet MS" panose="020B0603020202020204" pitchFamily="34" charset="0"/>
            </a:endParaRPr>
          </a:p>
          <a:p>
            <a:pPr>
              <a:spcBef>
                <a:spcPct val="50000"/>
              </a:spcBef>
              <a:defRPr/>
            </a:pPr>
            <a:r>
              <a:rPr lang="sr-Latn-RS" sz="2400" b="1" dirty="0" smtClean="0">
                <a:latin typeface="Trebuchet MS" panose="020B0603020202020204" pitchFamily="34" charset="0"/>
              </a:rPr>
              <a:t>Standardizovanje rada</a:t>
            </a:r>
          </a:p>
          <a:p>
            <a:pPr>
              <a:spcBef>
                <a:spcPct val="50000"/>
              </a:spcBef>
              <a:defRPr/>
            </a:pPr>
            <a:r>
              <a:rPr lang="sr-Latn-RS" sz="2400" b="1" dirty="0" smtClean="0">
                <a:latin typeface="Trebuchet MS" panose="020B0603020202020204" pitchFamily="34" charset="0"/>
              </a:rPr>
              <a:t>Predefinisano ponašanje</a:t>
            </a:r>
            <a:endParaRPr lang="en-US" sz="2400" b="1" dirty="0">
              <a:latin typeface="Trebuchet MS" panose="020B0603020202020204" pitchFamily="34" charset="0"/>
            </a:endParaRPr>
          </a:p>
          <a:p>
            <a:pPr marL="109728" indent="0">
              <a:buClr>
                <a:schemeClr val="accent3"/>
              </a:buClr>
              <a:buNone/>
              <a:defRPr/>
            </a:pPr>
            <a:endParaRPr lang="en-US" sz="2400" dirty="0">
              <a:latin typeface="Trebuchet MS" panose="020B0603020202020204" pitchFamily="34" charset="0"/>
            </a:endParaRPr>
          </a:p>
        </p:txBody>
      </p:sp>
      <p:pic>
        <p:nvPicPr>
          <p:cNvPr id="3" name="Picture 2">
            <a:extLst>
              <a:ext uri="{FF2B5EF4-FFF2-40B4-BE49-F238E27FC236}">
                <a16:creationId xmlns:a16="http://schemas.microsoft.com/office/drawing/2014/main" id="{CA80D4B7-880F-4D92-A8B3-D19E23EF64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8530" y="1951182"/>
            <a:ext cx="3671456" cy="3932606"/>
          </a:xfrm>
          <a:prstGeom prst="rect">
            <a:avLst/>
          </a:prstGeom>
        </p:spPr>
      </p:pic>
    </p:spTree>
    <p:extLst>
      <p:ext uri="{BB962C8B-B14F-4D97-AF65-F5344CB8AC3E}">
        <p14:creationId xmlns:p14="http://schemas.microsoft.com/office/powerpoint/2010/main" val="4056948379"/>
      </p:ext>
    </p:extLst>
  </p:cSld>
  <p:clrMapOvr>
    <a:masterClrMapping/>
  </p:clrMapOvr>
  <p:transition>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defRPr/>
            </a:pPr>
            <a:r>
              <a:rPr lang="sr-Latn-RS" b="1" dirty="0">
                <a:solidFill>
                  <a:srgbClr val="2F5496"/>
                </a:solidFill>
              </a:rPr>
              <a:t>I šta dobijemo?</a:t>
            </a:r>
            <a:endParaRPr lang="en-US" dirty="0">
              <a:solidFill>
                <a:srgbClr val="2F5496"/>
              </a:solidFill>
            </a:endParaRPr>
          </a:p>
        </p:txBody>
      </p:sp>
      <p:pic>
        <p:nvPicPr>
          <p:cNvPr id="8" name="Content Placeholder 7">
            <a:extLst>
              <a:ext uri="{FF2B5EF4-FFF2-40B4-BE49-F238E27FC236}">
                <a16:creationId xmlns:a16="http://schemas.microsoft.com/office/drawing/2014/main" id="{4D411066-9F9F-49BD-83D1-BE05ED67AE2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09698" y="2606724"/>
            <a:ext cx="4258203" cy="4258203"/>
          </a:xfrm>
        </p:spPr>
      </p:pic>
      <p:pic>
        <p:nvPicPr>
          <p:cNvPr id="10" name="Picture 9">
            <a:extLst>
              <a:ext uri="{FF2B5EF4-FFF2-40B4-BE49-F238E27FC236}">
                <a16:creationId xmlns:a16="http://schemas.microsoft.com/office/drawing/2014/main" id="{4F3F82C2-AF6D-4C4E-8581-9791C102AD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8800" y="539113"/>
            <a:ext cx="4542084" cy="4258204"/>
          </a:xfrm>
          <a:prstGeom prst="rect">
            <a:avLst/>
          </a:prstGeom>
        </p:spPr>
      </p:pic>
      <p:pic>
        <p:nvPicPr>
          <p:cNvPr id="12" name="Picture 11">
            <a:extLst>
              <a:ext uri="{FF2B5EF4-FFF2-40B4-BE49-F238E27FC236}">
                <a16:creationId xmlns:a16="http://schemas.microsoft.com/office/drawing/2014/main" id="{9F4DF33B-D98E-41F6-AFCC-C683626696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328" y="2177353"/>
            <a:ext cx="3513018" cy="4258204"/>
          </a:xfrm>
          <a:prstGeom prst="rect">
            <a:avLst/>
          </a:prstGeom>
        </p:spPr>
      </p:pic>
      <p:pic>
        <p:nvPicPr>
          <p:cNvPr id="14" name="Picture 13">
            <a:extLst>
              <a:ext uri="{FF2B5EF4-FFF2-40B4-BE49-F238E27FC236}">
                <a16:creationId xmlns:a16="http://schemas.microsoft.com/office/drawing/2014/main" id="{3019C542-E451-40F5-9BC5-AA0A760BFF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05800" y="2668215"/>
            <a:ext cx="4518771" cy="4518771"/>
          </a:xfrm>
          <a:prstGeom prst="rect">
            <a:avLst/>
          </a:prstGeom>
        </p:spPr>
      </p:pic>
    </p:spTree>
    <p:extLst>
      <p:ext uri="{BB962C8B-B14F-4D97-AF65-F5344CB8AC3E}">
        <p14:creationId xmlns:p14="http://schemas.microsoft.com/office/powerpoint/2010/main" val="2645514886"/>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4402" name="Rectangle 2"/>
          <p:cNvSpPr>
            <a:spLocks noChangeArrowheads="1"/>
          </p:cNvSpPr>
          <p:nvPr/>
        </p:nvSpPr>
        <p:spPr bwMode="auto">
          <a:xfrm>
            <a:off x="1898904" y="260490"/>
            <a:ext cx="6788150" cy="643766"/>
          </a:xfrm>
          <a:prstGeom prst="rect">
            <a:avLst/>
          </a:prstGeom>
          <a:noFill/>
          <a:ln w="9525">
            <a:noFill/>
            <a:miter lim="800000"/>
            <a:headEnd/>
            <a:tailEnd/>
          </a:ln>
          <a:effectLst/>
        </p:spPr>
        <p:txBody>
          <a:bodyPr lIns="90488" tIns="44450" rIns="90488" bIns="44450">
            <a:spAutoFit/>
          </a:bodyPr>
          <a:lstStyle/>
          <a:p>
            <a:pPr algn="ctr">
              <a:spcBef>
                <a:spcPct val="50000"/>
              </a:spcBef>
              <a:defRPr/>
            </a:pPr>
            <a:r>
              <a:rPr lang="sr-Latn-RS" sz="3600" b="1" dirty="0">
                <a:solidFill>
                  <a:schemeClr val="tx2"/>
                </a:solidFill>
                <a:latin typeface="+mj-lt"/>
                <a:cs typeface="+mn-cs"/>
              </a:rPr>
              <a:t>BZR</a:t>
            </a:r>
            <a:endParaRPr lang="en-US" sz="3600" b="1" dirty="0">
              <a:solidFill>
                <a:schemeClr val="tx2"/>
              </a:solidFill>
              <a:latin typeface="+mj-lt"/>
              <a:cs typeface="+mn-cs"/>
            </a:endParaRPr>
          </a:p>
        </p:txBody>
      </p:sp>
      <p:sp>
        <p:nvSpPr>
          <p:cNvPr id="2534403" name="Freeform 3"/>
          <p:cNvSpPr>
            <a:spLocks/>
          </p:cNvSpPr>
          <p:nvPr/>
        </p:nvSpPr>
        <p:spPr bwMode="auto">
          <a:xfrm>
            <a:off x="1828800" y="1828800"/>
            <a:ext cx="3556000" cy="2971800"/>
          </a:xfrm>
          <a:custGeom>
            <a:avLst/>
            <a:gdLst/>
            <a:ahLst/>
            <a:cxnLst>
              <a:cxn ang="0">
                <a:pos x="2239" y="0"/>
              </a:cxn>
              <a:cxn ang="0">
                <a:pos x="2239" y="1293"/>
              </a:cxn>
              <a:cxn ang="0">
                <a:pos x="0" y="1871"/>
              </a:cxn>
              <a:cxn ang="0">
                <a:pos x="2239" y="0"/>
              </a:cxn>
            </a:cxnLst>
            <a:rect l="0" t="0" r="r" b="b"/>
            <a:pathLst>
              <a:path w="2240" h="1872">
                <a:moveTo>
                  <a:pt x="2239" y="0"/>
                </a:moveTo>
                <a:lnTo>
                  <a:pt x="2239" y="1293"/>
                </a:lnTo>
                <a:lnTo>
                  <a:pt x="0" y="1871"/>
                </a:lnTo>
                <a:lnTo>
                  <a:pt x="2239" y="0"/>
                </a:lnTo>
              </a:path>
            </a:pathLst>
          </a:custGeom>
          <a:solidFill>
            <a:schemeClr val="accent1"/>
          </a:solidFill>
          <a:ln w="50800" cap="rnd" cmpd="sng">
            <a:solidFill>
              <a:srgbClr val="000000"/>
            </a:solidFill>
            <a:prstDash val="solid"/>
            <a:round/>
            <a:headEnd type="none" w="sm" len="sm"/>
            <a:tailEnd type="none" w="sm" len="sm"/>
          </a:ln>
          <a:effectLst/>
        </p:spPr>
        <p:txBody>
          <a:bodyPr/>
          <a:lstStyle/>
          <a:p>
            <a:pPr>
              <a:defRPr/>
            </a:pPr>
            <a:endParaRPr lang="en-US">
              <a:latin typeface="+mj-lt"/>
              <a:cs typeface="+mn-cs"/>
            </a:endParaRPr>
          </a:p>
        </p:txBody>
      </p:sp>
      <p:sp>
        <p:nvSpPr>
          <p:cNvPr id="2534404" name="Freeform 4"/>
          <p:cNvSpPr>
            <a:spLocks/>
          </p:cNvSpPr>
          <p:nvPr/>
        </p:nvSpPr>
        <p:spPr bwMode="auto">
          <a:xfrm>
            <a:off x="5418328" y="1843088"/>
            <a:ext cx="3657600" cy="2957512"/>
          </a:xfrm>
          <a:custGeom>
            <a:avLst/>
            <a:gdLst/>
            <a:ahLst/>
            <a:cxnLst>
              <a:cxn ang="0">
                <a:pos x="0" y="0"/>
              </a:cxn>
              <a:cxn ang="0">
                <a:pos x="0" y="1286"/>
              </a:cxn>
              <a:cxn ang="0">
                <a:pos x="2303" y="1862"/>
              </a:cxn>
              <a:cxn ang="0">
                <a:pos x="0" y="0"/>
              </a:cxn>
            </a:cxnLst>
            <a:rect l="0" t="0" r="r" b="b"/>
            <a:pathLst>
              <a:path w="2304" h="1863">
                <a:moveTo>
                  <a:pt x="0" y="0"/>
                </a:moveTo>
                <a:lnTo>
                  <a:pt x="0" y="1286"/>
                </a:lnTo>
                <a:lnTo>
                  <a:pt x="2303" y="1862"/>
                </a:lnTo>
                <a:lnTo>
                  <a:pt x="0" y="0"/>
                </a:lnTo>
              </a:path>
            </a:pathLst>
          </a:custGeom>
          <a:solidFill>
            <a:schemeClr val="accent2"/>
          </a:solidFill>
          <a:ln w="50800" cap="rnd" cmpd="sng">
            <a:solidFill>
              <a:srgbClr val="000000"/>
            </a:solidFill>
            <a:prstDash val="solid"/>
            <a:round/>
            <a:headEnd type="none" w="sm" len="sm"/>
            <a:tailEnd type="none" w="sm" len="sm"/>
          </a:ln>
          <a:effectLst/>
        </p:spPr>
        <p:txBody>
          <a:bodyPr/>
          <a:lstStyle/>
          <a:p>
            <a:pPr>
              <a:defRPr/>
            </a:pPr>
            <a:endParaRPr lang="en-US">
              <a:latin typeface="+mj-lt"/>
              <a:cs typeface="+mn-cs"/>
            </a:endParaRPr>
          </a:p>
        </p:txBody>
      </p:sp>
      <p:sp>
        <p:nvSpPr>
          <p:cNvPr id="2534405" name="Freeform 5"/>
          <p:cNvSpPr>
            <a:spLocks/>
          </p:cNvSpPr>
          <p:nvPr/>
        </p:nvSpPr>
        <p:spPr bwMode="auto">
          <a:xfrm>
            <a:off x="1828800" y="3886200"/>
            <a:ext cx="7213600" cy="914400"/>
          </a:xfrm>
          <a:custGeom>
            <a:avLst/>
            <a:gdLst/>
            <a:ahLst/>
            <a:cxnLst>
              <a:cxn ang="0">
                <a:pos x="0" y="575"/>
              </a:cxn>
              <a:cxn ang="0">
                <a:pos x="2273" y="0"/>
              </a:cxn>
              <a:cxn ang="0">
                <a:pos x="4543" y="575"/>
              </a:cxn>
              <a:cxn ang="0">
                <a:pos x="0" y="575"/>
              </a:cxn>
            </a:cxnLst>
            <a:rect l="0" t="0" r="r" b="b"/>
            <a:pathLst>
              <a:path w="4544" h="576">
                <a:moveTo>
                  <a:pt x="0" y="575"/>
                </a:moveTo>
                <a:lnTo>
                  <a:pt x="2273" y="0"/>
                </a:lnTo>
                <a:lnTo>
                  <a:pt x="4543" y="575"/>
                </a:lnTo>
                <a:lnTo>
                  <a:pt x="0" y="575"/>
                </a:lnTo>
              </a:path>
            </a:pathLst>
          </a:custGeom>
          <a:solidFill>
            <a:schemeClr val="accent2">
              <a:lumMod val="60000"/>
              <a:lumOff val="40000"/>
            </a:schemeClr>
          </a:solidFill>
          <a:ln w="50800" cap="rnd" cmpd="sng">
            <a:solidFill>
              <a:srgbClr val="000000"/>
            </a:solidFill>
            <a:prstDash val="solid"/>
            <a:round/>
            <a:headEnd type="none" w="sm" len="sm"/>
            <a:tailEnd type="none" w="sm" len="sm"/>
          </a:ln>
          <a:effectLst/>
        </p:spPr>
        <p:txBody>
          <a:bodyPr/>
          <a:lstStyle/>
          <a:p>
            <a:pPr>
              <a:defRPr/>
            </a:pPr>
            <a:endParaRPr lang="en-US">
              <a:latin typeface="+mj-lt"/>
              <a:cs typeface="+mn-cs"/>
            </a:endParaRPr>
          </a:p>
        </p:txBody>
      </p:sp>
      <p:sp>
        <p:nvSpPr>
          <p:cNvPr id="2534406" name="Rectangle 6"/>
          <p:cNvSpPr>
            <a:spLocks noChangeArrowheads="1"/>
          </p:cNvSpPr>
          <p:nvPr/>
        </p:nvSpPr>
        <p:spPr bwMode="auto">
          <a:xfrm rot="19083905">
            <a:off x="2731132" y="2906723"/>
            <a:ext cx="2851150" cy="828432"/>
          </a:xfrm>
          <a:prstGeom prst="rect">
            <a:avLst/>
          </a:prstGeom>
          <a:noFill/>
          <a:ln w="9525">
            <a:noFill/>
            <a:miter lim="800000"/>
            <a:headEnd/>
            <a:tailEnd/>
          </a:ln>
          <a:effectLst/>
        </p:spPr>
        <p:txBody>
          <a:bodyPr lIns="90488" tIns="44450" rIns="90488" bIns="44450">
            <a:spAutoFit/>
          </a:bodyPr>
          <a:lstStyle/>
          <a:p>
            <a:pPr algn="ctr">
              <a:spcBef>
                <a:spcPct val="50000"/>
              </a:spcBef>
              <a:defRPr/>
            </a:pPr>
            <a:r>
              <a:rPr lang="sr-Latn-RS" sz="2400" b="1" i="1" dirty="0">
                <a:ln w="0"/>
                <a:solidFill>
                  <a:schemeClr val="bg2">
                    <a:lumMod val="10000"/>
                  </a:schemeClr>
                </a:solidFill>
                <a:effectLst>
                  <a:outerShdw blurRad="38100" dist="19050" dir="2700000" algn="tl" rotWithShape="0">
                    <a:schemeClr val="dk1">
                      <a:alpha val="40000"/>
                    </a:schemeClr>
                  </a:outerShdw>
                </a:effectLst>
                <a:latin typeface="+mj-lt"/>
                <a:cs typeface="+mn-cs"/>
              </a:rPr>
              <a:t>Sistem upravljanja BZR</a:t>
            </a:r>
            <a:endParaRPr lang="en-US" sz="2800" b="1" i="1" dirty="0">
              <a:ln w="0"/>
              <a:solidFill>
                <a:schemeClr val="bg2">
                  <a:lumMod val="10000"/>
                </a:schemeClr>
              </a:solidFill>
              <a:effectLst>
                <a:outerShdw blurRad="38100" dist="19050" dir="2700000" algn="tl" rotWithShape="0">
                  <a:schemeClr val="dk1">
                    <a:alpha val="40000"/>
                  </a:schemeClr>
                </a:outerShdw>
              </a:effectLst>
              <a:latin typeface="+mj-lt"/>
              <a:cs typeface="+mn-cs"/>
            </a:endParaRPr>
          </a:p>
        </p:txBody>
      </p:sp>
      <p:sp>
        <p:nvSpPr>
          <p:cNvPr id="2534407" name="Rectangle 7"/>
          <p:cNvSpPr>
            <a:spLocks noChangeArrowheads="1"/>
          </p:cNvSpPr>
          <p:nvPr/>
        </p:nvSpPr>
        <p:spPr bwMode="auto">
          <a:xfrm>
            <a:off x="3970677" y="4008547"/>
            <a:ext cx="3111500" cy="828432"/>
          </a:xfrm>
          <a:prstGeom prst="rect">
            <a:avLst/>
          </a:prstGeom>
          <a:noFill/>
          <a:ln w="9525">
            <a:noFill/>
            <a:miter lim="800000"/>
            <a:headEnd/>
            <a:tailEnd/>
          </a:ln>
          <a:effectLst/>
        </p:spPr>
        <p:txBody>
          <a:bodyPr lIns="90488" tIns="44450" rIns="90488" bIns="44450">
            <a:spAutoFit/>
          </a:bodyPr>
          <a:lstStyle/>
          <a:p>
            <a:pPr algn="ctr">
              <a:spcBef>
                <a:spcPct val="50000"/>
              </a:spcBef>
              <a:defRPr/>
            </a:pPr>
            <a:r>
              <a:rPr lang="sr-Latn-RS" sz="2400" b="1" i="1" dirty="0">
                <a:ln w="0"/>
                <a:solidFill>
                  <a:schemeClr val="bg2">
                    <a:lumMod val="10000"/>
                  </a:schemeClr>
                </a:solidFill>
                <a:effectLst>
                  <a:outerShdw blurRad="38100" dist="19050" dir="2700000" algn="tl" rotWithShape="0">
                    <a:schemeClr val="dk1">
                      <a:alpha val="40000"/>
                    </a:schemeClr>
                  </a:outerShdw>
                </a:effectLst>
                <a:latin typeface="+mj-lt"/>
                <a:cs typeface="+mn-cs"/>
              </a:rPr>
              <a:t>Inženjerske kontrole</a:t>
            </a:r>
            <a:endParaRPr lang="en-US" sz="2400" b="1" i="1" dirty="0">
              <a:ln w="0"/>
              <a:solidFill>
                <a:schemeClr val="bg2">
                  <a:lumMod val="10000"/>
                </a:schemeClr>
              </a:solidFill>
              <a:effectLst>
                <a:outerShdw blurRad="38100" dist="19050" dir="2700000" algn="tl" rotWithShape="0">
                  <a:schemeClr val="dk1">
                    <a:alpha val="40000"/>
                  </a:schemeClr>
                </a:outerShdw>
              </a:effectLst>
              <a:latin typeface="+mj-lt"/>
              <a:cs typeface="+mn-cs"/>
            </a:endParaRPr>
          </a:p>
        </p:txBody>
      </p:sp>
      <p:sp>
        <p:nvSpPr>
          <p:cNvPr id="2534408" name="Rectangle 8"/>
          <p:cNvSpPr>
            <a:spLocks noChangeArrowheads="1"/>
          </p:cNvSpPr>
          <p:nvPr/>
        </p:nvSpPr>
        <p:spPr bwMode="auto">
          <a:xfrm rot="2313382">
            <a:off x="5517362" y="3114920"/>
            <a:ext cx="2070100" cy="460375"/>
          </a:xfrm>
          <a:prstGeom prst="rect">
            <a:avLst/>
          </a:prstGeom>
          <a:noFill/>
          <a:ln w="9525">
            <a:noFill/>
            <a:miter lim="800000"/>
            <a:headEnd/>
            <a:tailEnd/>
          </a:ln>
          <a:effectLst/>
        </p:spPr>
        <p:txBody>
          <a:bodyPr lIns="90488" tIns="44450" rIns="90488" bIns="44450">
            <a:spAutoFit/>
          </a:bodyPr>
          <a:lstStyle/>
          <a:p>
            <a:pPr algn="ctr">
              <a:spcBef>
                <a:spcPct val="50000"/>
              </a:spcBef>
              <a:defRPr/>
            </a:pPr>
            <a:r>
              <a:rPr lang="sr-Latn-RS" sz="2400" b="1" i="1" dirty="0">
                <a:ln w="0"/>
                <a:solidFill>
                  <a:schemeClr val="bg2">
                    <a:lumMod val="10000"/>
                  </a:schemeClr>
                </a:solidFill>
                <a:effectLst>
                  <a:outerShdw blurRad="38100" dist="19050" dir="2700000" algn="tl" rotWithShape="0">
                    <a:schemeClr val="dk1">
                      <a:alpha val="40000"/>
                    </a:schemeClr>
                  </a:outerShdw>
                </a:effectLst>
                <a:latin typeface="+mj-lt"/>
                <a:cs typeface="+mn-cs"/>
              </a:rPr>
              <a:t>Ponašanje</a:t>
            </a:r>
            <a:endParaRPr lang="en-US" sz="2400" b="1" i="1" dirty="0">
              <a:ln w="0"/>
              <a:solidFill>
                <a:schemeClr val="bg2">
                  <a:lumMod val="10000"/>
                </a:schemeClr>
              </a:solidFill>
              <a:effectLst>
                <a:outerShdw blurRad="38100" dist="19050" dir="2700000" algn="tl" rotWithShape="0">
                  <a:schemeClr val="dk1">
                    <a:alpha val="40000"/>
                  </a:schemeClr>
                </a:outerShdw>
              </a:effectLst>
              <a:latin typeface="+mj-lt"/>
              <a:cs typeface="+mn-cs"/>
            </a:endParaRPr>
          </a:p>
        </p:txBody>
      </p:sp>
      <p:pic>
        <p:nvPicPr>
          <p:cNvPr id="3" name="Picture 2">
            <a:extLst>
              <a:ext uri="{FF2B5EF4-FFF2-40B4-BE49-F238E27FC236}">
                <a16:creationId xmlns:a16="http://schemas.microsoft.com/office/drawing/2014/main" id="{921645F7-6860-4445-87A3-A5563D84CC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4054" y="4364182"/>
            <a:ext cx="2682622" cy="2682622"/>
          </a:xfrm>
          <a:prstGeom prst="rect">
            <a:avLst/>
          </a:prstGeom>
        </p:spPr>
      </p:pic>
    </p:spTree>
  </p:cSld>
  <p:clrMapOvr>
    <a:masterClrMapping/>
  </p:clrMapOvr>
  <p:transition>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0" y="533400"/>
            <a:ext cx="8229600" cy="1219200"/>
          </a:xfrm>
        </p:spPr>
        <p:txBody>
          <a:bodyPr>
            <a:normAutofit/>
          </a:bodyPr>
          <a:lstStyle/>
          <a:p>
            <a:pPr>
              <a:defRPr/>
            </a:pPr>
            <a:r>
              <a:rPr lang="sr-Latn-RS" b="1" dirty="0">
                <a:solidFill>
                  <a:srgbClr val="2F5496"/>
                </a:solidFill>
              </a:rPr>
              <a:t>Šta je za Vas BZR?</a:t>
            </a:r>
            <a:endParaRPr lang="en-US" dirty="0">
              <a:solidFill>
                <a:srgbClr val="2F5496"/>
              </a:solidFill>
            </a:endParaRPr>
          </a:p>
        </p:txBody>
      </p:sp>
      <p:pic>
        <p:nvPicPr>
          <p:cNvPr id="3" name="Picture 2">
            <a:extLst>
              <a:ext uri="{FF2B5EF4-FFF2-40B4-BE49-F238E27FC236}">
                <a16:creationId xmlns:a16="http://schemas.microsoft.com/office/drawing/2014/main" id="{346F79A5-7137-496C-A457-F45401FB5F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7000" y="1295400"/>
            <a:ext cx="3865963" cy="5153891"/>
          </a:xfrm>
          <a:prstGeom prst="rect">
            <a:avLst/>
          </a:prstGeom>
        </p:spPr>
      </p:pic>
    </p:spTree>
    <p:extLst>
      <p:ext uri="{BB962C8B-B14F-4D97-AF65-F5344CB8AC3E}">
        <p14:creationId xmlns:p14="http://schemas.microsoft.com/office/powerpoint/2010/main" val="3892166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0" y="533400"/>
            <a:ext cx="8229600" cy="1219200"/>
          </a:xfrm>
        </p:spPr>
        <p:txBody>
          <a:bodyPr>
            <a:normAutofit/>
          </a:bodyPr>
          <a:lstStyle/>
          <a:p>
            <a:pPr>
              <a:defRPr/>
            </a:pPr>
            <a:r>
              <a:rPr lang="sr-Latn-RS" b="1" dirty="0">
                <a:solidFill>
                  <a:srgbClr val="2F5496"/>
                </a:solidFill>
              </a:rPr>
              <a:t>Zašto ljudi dolaze na posao ?</a:t>
            </a:r>
            <a:endParaRPr lang="en-US" dirty="0">
              <a:solidFill>
                <a:srgbClr val="2F5496"/>
              </a:solidFill>
            </a:endParaRPr>
          </a:p>
        </p:txBody>
      </p:sp>
      <p:pic>
        <p:nvPicPr>
          <p:cNvPr id="4" name="Picture 3">
            <a:extLst>
              <a:ext uri="{FF2B5EF4-FFF2-40B4-BE49-F238E27FC236}">
                <a16:creationId xmlns:a16="http://schemas.microsoft.com/office/drawing/2014/main" id="{04FE61FD-A6F0-4E41-9244-5C77C96813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1371597"/>
            <a:ext cx="5486403" cy="5486403"/>
          </a:xfrm>
          <a:prstGeom prst="rect">
            <a:avLst/>
          </a:prstGeom>
        </p:spPr>
      </p:pic>
    </p:spTree>
    <p:extLst>
      <p:ext uri="{BB962C8B-B14F-4D97-AF65-F5344CB8AC3E}">
        <p14:creationId xmlns:p14="http://schemas.microsoft.com/office/powerpoint/2010/main" val="624094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2000" y="533400"/>
            <a:ext cx="8229600" cy="1219200"/>
          </a:xfrm>
        </p:spPr>
        <p:txBody>
          <a:bodyPr>
            <a:normAutofit/>
          </a:bodyPr>
          <a:lstStyle/>
          <a:p>
            <a:pPr>
              <a:defRPr/>
            </a:pPr>
            <a:r>
              <a:rPr lang="sr-Latn-RS" b="1" dirty="0">
                <a:solidFill>
                  <a:srgbClr val="2F5496"/>
                </a:solidFill>
              </a:rPr>
              <a:t>Zašto se onda povređuju?</a:t>
            </a:r>
            <a:endParaRPr lang="en-US" dirty="0">
              <a:solidFill>
                <a:srgbClr val="2F5496"/>
              </a:solidFill>
            </a:endParaRPr>
          </a:p>
        </p:txBody>
      </p:sp>
      <p:sp>
        <p:nvSpPr>
          <p:cNvPr id="22" name="object 3">
            <a:extLst>
              <a:ext uri="{FF2B5EF4-FFF2-40B4-BE49-F238E27FC236}">
                <a16:creationId xmlns:a16="http://schemas.microsoft.com/office/drawing/2014/main" id="{38C439A2-E0D0-44B5-A7FA-BF43DF62DCA5}"/>
              </a:ext>
            </a:extLst>
          </p:cNvPr>
          <p:cNvSpPr/>
          <p:nvPr/>
        </p:nvSpPr>
        <p:spPr>
          <a:xfrm>
            <a:off x="679791" y="2514600"/>
            <a:ext cx="3602444" cy="2800350"/>
          </a:xfrm>
          <a:prstGeom prst="rect">
            <a:avLst/>
          </a:prstGeom>
          <a:blipFill>
            <a:blip r:embed="rId3" cstate="print"/>
            <a:stretch>
              <a:fillRect t="-23141" b="-23301"/>
            </a:stretch>
          </a:blipFill>
        </p:spPr>
        <p:txBody>
          <a:bodyPr wrap="square" lIns="0" tIns="0" rIns="0" bIns="0" rtlCol="0"/>
          <a:lstStyle/>
          <a:p>
            <a:endParaRPr/>
          </a:p>
        </p:txBody>
      </p:sp>
      <p:sp>
        <p:nvSpPr>
          <p:cNvPr id="24" name="TextBox 23">
            <a:extLst>
              <a:ext uri="{FF2B5EF4-FFF2-40B4-BE49-F238E27FC236}">
                <a16:creationId xmlns:a16="http://schemas.microsoft.com/office/drawing/2014/main" id="{C9D5C8AF-798A-49EE-899C-BA429B035265}"/>
              </a:ext>
            </a:extLst>
          </p:cNvPr>
          <p:cNvSpPr txBox="1"/>
          <p:nvPr/>
        </p:nvSpPr>
        <p:spPr>
          <a:xfrm>
            <a:off x="1723775" y="4105274"/>
            <a:ext cx="1514475" cy="714376"/>
          </a:xfrm>
          <a:prstGeom prst="rect">
            <a:avLst/>
          </a:prstGeom>
          <a:ln>
            <a:noFill/>
          </a:ln>
        </p:spPr>
        <p:style>
          <a:lnRef idx="2">
            <a:schemeClr val="accent4"/>
          </a:lnRef>
          <a:fillRef idx="1">
            <a:schemeClr val="lt1"/>
          </a:fillRef>
          <a:effectRef idx="0">
            <a:schemeClr val="accent4"/>
          </a:effectRef>
          <a:fontRef idx="minor">
            <a:schemeClr val="dk1"/>
          </a:fontRef>
        </p:style>
        <p:txBody>
          <a:bodyPr wrap="square" rtlCol="0">
            <a:noAutofit/>
          </a:bodyPr>
          <a:lstStyle/>
          <a:p>
            <a:pPr algn="ctr"/>
            <a:r>
              <a:rPr lang="sr-Latn-RS" b="1" dirty="0"/>
              <a:t>Kad je sve OK! </a:t>
            </a:r>
            <a:endParaRPr lang="en-US" b="1" dirty="0"/>
          </a:p>
        </p:txBody>
      </p:sp>
      <p:sp>
        <p:nvSpPr>
          <p:cNvPr id="26" name="TextBox 25">
            <a:extLst>
              <a:ext uri="{FF2B5EF4-FFF2-40B4-BE49-F238E27FC236}">
                <a16:creationId xmlns:a16="http://schemas.microsoft.com/office/drawing/2014/main" id="{8876AC04-A968-4D3E-A848-6138DACE27BA}"/>
              </a:ext>
            </a:extLst>
          </p:cNvPr>
          <p:cNvSpPr txBox="1"/>
          <p:nvPr/>
        </p:nvSpPr>
        <p:spPr>
          <a:xfrm>
            <a:off x="399550" y="1895167"/>
            <a:ext cx="4191500" cy="751414"/>
          </a:xfrm>
          <a:prstGeom prst="rect">
            <a:avLst/>
          </a:prstGeom>
          <a:ln>
            <a:noFill/>
          </a:ln>
        </p:spPr>
        <p:style>
          <a:lnRef idx="2">
            <a:schemeClr val="accent4"/>
          </a:lnRef>
          <a:fillRef idx="1">
            <a:schemeClr val="lt1"/>
          </a:fillRef>
          <a:effectRef idx="0">
            <a:schemeClr val="accent4"/>
          </a:effectRef>
          <a:fontRef idx="minor">
            <a:schemeClr val="dk1"/>
          </a:fontRef>
        </p:style>
        <p:txBody>
          <a:bodyPr wrap="square" rtlCol="0">
            <a:noAutofit/>
          </a:bodyPr>
          <a:lstStyle/>
          <a:p>
            <a:pPr algn="ctr"/>
            <a:r>
              <a:rPr lang="sr-Latn-RS" b="1" dirty="0"/>
              <a:t>Odlutao, odsutan, nije tu/</a:t>
            </a:r>
          </a:p>
          <a:p>
            <a:pPr algn="ctr"/>
            <a:r>
              <a:rPr lang="sr-Latn-RS" b="1" dirty="0"/>
              <a:t> potreban je reset</a:t>
            </a:r>
            <a:endParaRPr lang="en-US" b="1" dirty="0"/>
          </a:p>
        </p:txBody>
      </p:sp>
      <p:sp>
        <p:nvSpPr>
          <p:cNvPr id="28" name="TextBox 27">
            <a:extLst>
              <a:ext uri="{FF2B5EF4-FFF2-40B4-BE49-F238E27FC236}">
                <a16:creationId xmlns:a16="http://schemas.microsoft.com/office/drawing/2014/main" id="{639D1A79-90E9-428C-9A62-844573CA3A88}"/>
              </a:ext>
            </a:extLst>
          </p:cNvPr>
          <p:cNvSpPr txBox="1"/>
          <p:nvPr/>
        </p:nvSpPr>
        <p:spPr>
          <a:xfrm>
            <a:off x="399550" y="5314949"/>
            <a:ext cx="4191500" cy="751414"/>
          </a:xfrm>
          <a:prstGeom prst="rect">
            <a:avLst/>
          </a:prstGeom>
          <a:ln>
            <a:noFill/>
          </a:ln>
        </p:spPr>
        <p:style>
          <a:lnRef idx="2">
            <a:schemeClr val="accent4"/>
          </a:lnRef>
          <a:fillRef idx="1">
            <a:schemeClr val="lt1"/>
          </a:fillRef>
          <a:effectRef idx="0">
            <a:schemeClr val="accent4"/>
          </a:effectRef>
          <a:fontRef idx="minor">
            <a:schemeClr val="dk1"/>
          </a:fontRef>
        </p:style>
        <p:txBody>
          <a:bodyPr wrap="square" rtlCol="0">
            <a:noAutofit/>
          </a:bodyPr>
          <a:lstStyle/>
          <a:p>
            <a:pPr algn="ctr"/>
            <a:r>
              <a:rPr lang="sr-Latn-RS" b="1" dirty="0"/>
              <a:t>Budan, fokusiran i </a:t>
            </a:r>
          </a:p>
          <a:p>
            <a:pPr algn="ctr"/>
            <a:r>
              <a:rPr lang="sr-Latn-RS" b="1" dirty="0"/>
              <a:t>produktivan </a:t>
            </a:r>
            <a:endParaRPr lang="en-US" b="1" dirty="0"/>
          </a:p>
        </p:txBody>
      </p:sp>
      <p:pic>
        <p:nvPicPr>
          <p:cNvPr id="30" name="Picture 2">
            <a:extLst>
              <a:ext uri="{FF2B5EF4-FFF2-40B4-BE49-F238E27FC236}">
                <a16:creationId xmlns:a16="http://schemas.microsoft.com/office/drawing/2014/main" id="{8F68B295-901B-40D7-BA53-262539CA5AE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9185" b="16616"/>
          <a:stretch/>
        </p:blipFill>
        <p:spPr bwMode="auto">
          <a:xfrm>
            <a:off x="5108575" y="2714625"/>
            <a:ext cx="3346450" cy="250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a:extLst>
              <a:ext uri="{FF2B5EF4-FFF2-40B4-BE49-F238E27FC236}">
                <a16:creationId xmlns:a16="http://schemas.microsoft.com/office/drawing/2014/main" id="{44BE0987-49DB-4307-A7C5-80F54E1A8D00}"/>
              </a:ext>
            </a:extLst>
          </p:cNvPr>
          <p:cNvSpPr txBox="1"/>
          <p:nvPr/>
        </p:nvSpPr>
        <p:spPr>
          <a:xfrm>
            <a:off x="4591050" y="1962903"/>
            <a:ext cx="4191500" cy="751414"/>
          </a:xfrm>
          <a:prstGeom prst="rect">
            <a:avLst/>
          </a:prstGeom>
          <a:ln>
            <a:noFill/>
          </a:ln>
        </p:spPr>
        <p:style>
          <a:lnRef idx="2">
            <a:schemeClr val="accent4"/>
          </a:lnRef>
          <a:fillRef idx="1">
            <a:schemeClr val="lt1"/>
          </a:fillRef>
          <a:effectRef idx="0">
            <a:schemeClr val="accent4"/>
          </a:effectRef>
          <a:fontRef idx="minor">
            <a:schemeClr val="dk1"/>
          </a:fontRef>
        </p:style>
        <p:txBody>
          <a:bodyPr wrap="square" rtlCol="0">
            <a:noAutofit/>
          </a:bodyPr>
          <a:lstStyle/>
          <a:p>
            <a:pPr algn="ctr"/>
            <a:r>
              <a:rPr lang="sr-Latn-RS" b="1" dirty="0"/>
              <a:t>Odlutao, odsutan, nije tu/</a:t>
            </a:r>
          </a:p>
          <a:p>
            <a:pPr algn="ctr"/>
            <a:r>
              <a:rPr lang="sr-Latn-RS" b="1" dirty="0"/>
              <a:t> potreban je reset</a:t>
            </a:r>
            <a:endParaRPr lang="en-US" b="1" dirty="0"/>
          </a:p>
        </p:txBody>
      </p:sp>
      <p:sp>
        <p:nvSpPr>
          <p:cNvPr id="34" name="TextBox 33">
            <a:extLst>
              <a:ext uri="{FF2B5EF4-FFF2-40B4-BE49-F238E27FC236}">
                <a16:creationId xmlns:a16="http://schemas.microsoft.com/office/drawing/2014/main" id="{34EC3AB8-03FD-4E82-9CD4-48C2C538899C}"/>
              </a:ext>
            </a:extLst>
          </p:cNvPr>
          <p:cNvSpPr txBox="1"/>
          <p:nvPr/>
        </p:nvSpPr>
        <p:spPr>
          <a:xfrm>
            <a:off x="4819150" y="5238749"/>
            <a:ext cx="4191500" cy="751414"/>
          </a:xfrm>
          <a:prstGeom prst="rect">
            <a:avLst/>
          </a:prstGeom>
          <a:ln>
            <a:noFill/>
          </a:ln>
        </p:spPr>
        <p:style>
          <a:lnRef idx="2">
            <a:schemeClr val="accent4"/>
          </a:lnRef>
          <a:fillRef idx="1">
            <a:schemeClr val="lt1"/>
          </a:fillRef>
          <a:effectRef idx="0">
            <a:schemeClr val="accent4"/>
          </a:effectRef>
          <a:fontRef idx="minor">
            <a:schemeClr val="dk1"/>
          </a:fontRef>
        </p:style>
        <p:txBody>
          <a:bodyPr wrap="square" rtlCol="0">
            <a:noAutofit/>
          </a:bodyPr>
          <a:lstStyle/>
          <a:p>
            <a:pPr algn="ctr"/>
            <a:r>
              <a:rPr lang="sr-Latn-RS" b="1" dirty="0"/>
              <a:t>Budan, fokusiran i </a:t>
            </a:r>
          </a:p>
          <a:p>
            <a:pPr algn="ctr"/>
            <a:r>
              <a:rPr lang="sr-Latn-RS" b="1" dirty="0"/>
              <a:t>produktivan </a:t>
            </a:r>
            <a:endParaRPr lang="en-US" b="1" dirty="0"/>
          </a:p>
        </p:txBody>
      </p:sp>
      <p:sp>
        <p:nvSpPr>
          <p:cNvPr id="36" name="TextBox 35">
            <a:extLst>
              <a:ext uri="{FF2B5EF4-FFF2-40B4-BE49-F238E27FC236}">
                <a16:creationId xmlns:a16="http://schemas.microsoft.com/office/drawing/2014/main" id="{F1E44F75-678D-4B87-A53B-AD9D6D2C5952}"/>
              </a:ext>
            </a:extLst>
          </p:cNvPr>
          <p:cNvSpPr txBox="1"/>
          <p:nvPr/>
        </p:nvSpPr>
        <p:spPr>
          <a:xfrm>
            <a:off x="6910262" y="3576637"/>
            <a:ext cx="1305175" cy="976313"/>
          </a:xfrm>
          <a:prstGeom prst="ellipse">
            <a:avLst/>
          </a:prstGeom>
          <a:ln>
            <a:noFill/>
          </a:ln>
        </p:spPr>
        <p:style>
          <a:lnRef idx="2">
            <a:schemeClr val="accent4"/>
          </a:lnRef>
          <a:fillRef idx="1">
            <a:schemeClr val="lt1"/>
          </a:fillRef>
          <a:effectRef idx="0">
            <a:schemeClr val="accent4"/>
          </a:effectRef>
          <a:fontRef idx="minor">
            <a:schemeClr val="dk1"/>
          </a:fontRef>
        </p:style>
        <p:txBody>
          <a:bodyPr wrap="square" rtlCol="0">
            <a:noAutofit/>
          </a:bodyPr>
          <a:lstStyle/>
          <a:p>
            <a:pPr algn="ctr"/>
            <a:r>
              <a:rPr lang="sr-Latn-RS" b="1" dirty="0"/>
              <a:t>Kad je loš dan</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
                                        <p:tgtEl>
                                          <p:spTgt spid="28"/>
                                        </p:tgtEl>
                                      </p:cBhvr>
                                    </p:animEffect>
                                    <p:anim calcmode="lin" valueType="num">
                                      <p:cBhvr>
                                        <p:cTn id="23" dur="1000" fill="hold"/>
                                        <p:tgtEl>
                                          <p:spTgt spid="28"/>
                                        </p:tgtEl>
                                        <p:attrNameLst>
                                          <p:attrName>ppt_x</p:attrName>
                                        </p:attrNameLst>
                                      </p:cBhvr>
                                      <p:tavLst>
                                        <p:tav tm="0">
                                          <p:val>
                                            <p:strVal val="#ppt_x"/>
                                          </p:val>
                                        </p:tav>
                                        <p:tav tm="100000">
                                          <p:val>
                                            <p:strVal val="#ppt_x"/>
                                          </p:val>
                                        </p:tav>
                                      </p:tavLst>
                                    </p:anim>
                                    <p:anim calcmode="lin" valueType="num">
                                      <p:cBhvr>
                                        <p:cTn id="2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 calcmode="lin" valueType="num">
                                      <p:cBhvr additive="base">
                                        <p:cTn id="29" dur="500" fill="hold"/>
                                        <p:tgtEl>
                                          <p:spTgt spid="30"/>
                                        </p:tgtEl>
                                        <p:attrNameLst>
                                          <p:attrName>ppt_x</p:attrName>
                                        </p:attrNameLst>
                                      </p:cBhvr>
                                      <p:tavLst>
                                        <p:tav tm="0">
                                          <p:val>
                                            <p:strVal val="#ppt_x"/>
                                          </p:val>
                                        </p:tav>
                                        <p:tav tm="100000">
                                          <p:val>
                                            <p:strVal val="#ppt_x"/>
                                          </p:val>
                                        </p:tav>
                                      </p:tavLst>
                                    </p:anim>
                                    <p:anim calcmode="lin" valueType="num">
                                      <p:cBhvr additive="base">
                                        <p:cTn id="30" dur="500" fill="hold"/>
                                        <p:tgtEl>
                                          <p:spTgt spid="30"/>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 calcmode="lin" valueType="num">
                                      <p:cBhvr additive="base">
                                        <p:cTn id="33" dur="500" fill="hold"/>
                                        <p:tgtEl>
                                          <p:spTgt spid="32"/>
                                        </p:tgtEl>
                                        <p:attrNameLst>
                                          <p:attrName>ppt_x</p:attrName>
                                        </p:attrNameLst>
                                      </p:cBhvr>
                                      <p:tavLst>
                                        <p:tav tm="0">
                                          <p:val>
                                            <p:strVal val="#ppt_x"/>
                                          </p:val>
                                        </p:tav>
                                        <p:tav tm="100000">
                                          <p:val>
                                            <p:strVal val="#ppt_x"/>
                                          </p:val>
                                        </p:tav>
                                      </p:tavLst>
                                    </p:anim>
                                    <p:anim calcmode="lin" valueType="num">
                                      <p:cBhvr additive="base">
                                        <p:cTn id="34" dur="500" fill="hold"/>
                                        <p:tgtEl>
                                          <p:spTgt spid="32"/>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 calcmode="lin" valueType="num">
                                      <p:cBhvr additive="base">
                                        <p:cTn id="37" dur="500" fill="hold"/>
                                        <p:tgtEl>
                                          <p:spTgt spid="34"/>
                                        </p:tgtEl>
                                        <p:attrNameLst>
                                          <p:attrName>ppt_x</p:attrName>
                                        </p:attrNameLst>
                                      </p:cBhvr>
                                      <p:tavLst>
                                        <p:tav tm="0">
                                          <p:val>
                                            <p:strVal val="#ppt_x"/>
                                          </p:val>
                                        </p:tav>
                                        <p:tav tm="100000">
                                          <p:val>
                                            <p:strVal val="#ppt_x"/>
                                          </p:val>
                                        </p:tav>
                                      </p:tavLst>
                                    </p:anim>
                                    <p:anim calcmode="lin" valueType="num">
                                      <p:cBhvr additive="base">
                                        <p:cTn id="38" dur="500" fill="hold"/>
                                        <p:tgtEl>
                                          <p:spTgt spid="34"/>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500" fill="hold"/>
                                        <p:tgtEl>
                                          <p:spTgt spid="36"/>
                                        </p:tgtEl>
                                        <p:attrNameLst>
                                          <p:attrName>ppt_x</p:attrName>
                                        </p:attrNameLst>
                                      </p:cBhvr>
                                      <p:tavLst>
                                        <p:tav tm="0">
                                          <p:val>
                                            <p:strVal val="#ppt_x"/>
                                          </p:val>
                                        </p:tav>
                                        <p:tav tm="100000">
                                          <p:val>
                                            <p:strVal val="#ppt_x"/>
                                          </p:val>
                                        </p:tav>
                                      </p:tavLst>
                                    </p:anim>
                                    <p:anim calcmode="lin" valueType="num">
                                      <p:cBhvr additive="base">
                                        <p:cTn id="4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26" grpId="0" animBg="1"/>
      <p:bldP spid="28" grpId="0" animBg="1"/>
      <p:bldP spid="32" grpId="0" animBg="1"/>
      <p:bldP spid="34" grpId="0" animBg="1"/>
      <p:bldP spid="36" grpId="0" animBg="1"/>
    </p:bldLst>
  </p:timing>
</p:sld>
</file>

<file path=ppt/theme/theme1.xml><?xml version="1.0" encoding="utf-8"?>
<a:theme xmlns:a="http://schemas.openxmlformats.org/drawingml/2006/main" name="Face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752C0D30AE05A46A357875F9F77E0ED" ma:contentTypeVersion="0" ma:contentTypeDescription="Create a new document." ma:contentTypeScope="" ma:versionID="9ca0dd0b9e20277501fd015f90932e0f">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C430B2-1FAB-4EAA-82F6-5F8E62A0B232}">
  <ds:schemaRefs>
    <ds:schemaRef ds:uri="http://schemas.microsoft.com/sharepoint/v3/contenttype/forms"/>
  </ds:schemaRefs>
</ds:datastoreItem>
</file>

<file path=customXml/itemProps2.xml><?xml version="1.0" encoding="utf-8"?>
<ds:datastoreItem xmlns:ds="http://schemas.openxmlformats.org/officeDocument/2006/customXml" ds:itemID="{33D80693-AB9F-46C4-B613-4CEF3336458C}">
  <ds:schemaRefs>
    <ds:schemaRef ds:uri="http://schemas.microsoft.com/office/2006/documentManagement/types"/>
    <ds:schemaRef ds:uri="http://purl.org/dc/terms/"/>
    <ds:schemaRef ds:uri="http://schemas.openxmlformats.org/package/2006/metadata/core-properties"/>
    <ds:schemaRef ds:uri="http://purl.org/dc/elements/1.1/"/>
    <ds:schemaRef ds:uri="http://purl.org/dc/dcmitype/"/>
    <ds:schemaRef ds:uri="http://schemas.microsoft.com/office/infopath/2007/PartnerControl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3FFD4C58-A9EF-493B-9EDB-D8CBD55639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Facet</Template>
  <TotalTime>0</TotalTime>
  <Words>3496</Words>
  <Application>Microsoft Office PowerPoint</Application>
  <PresentationFormat>Widescreen</PresentationFormat>
  <Paragraphs>165</Paragraphs>
  <Slides>16</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Arial Black</vt:lpstr>
      <vt:lpstr>Calibri</vt:lpstr>
      <vt:lpstr>Trebuchet MS</vt:lpstr>
      <vt:lpstr>Wingdings 3</vt:lpstr>
      <vt:lpstr>Facet</vt:lpstr>
      <vt:lpstr>SAFETY TALK</vt:lpstr>
      <vt:lpstr>KO SAM JA?</vt:lpstr>
      <vt:lpstr>Tradicionalni pristup BZR:</vt:lpstr>
      <vt:lpstr>Standardi </vt:lpstr>
      <vt:lpstr>I šta dobijemo?</vt:lpstr>
      <vt:lpstr>PowerPoint Presentation</vt:lpstr>
      <vt:lpstr>Šta je za Vas BZR?</vt:lpstr>
      <vt:lpstr>Zašto ljudi dolaze na posao ?</vt:lpstr>
      <vt:lpstr>Zašto se onda povređuju?</vt:lpstr>
      <vt:lpstr>Zašto se onda povređuju?</vt:lpstr>
      <vt:lpstr>Kako da sačuvamo naše zaposlene?</vt:lpstr>
      <vt:lpstr>Šta znači „Čuvajte se“?</vt:lpstr>
      <vt:lpstr>Šta znači „Čuvajte jedni druge“?</vt:lpstr>
      <vt:lpstr>Šta je suština BZR priče?</vt:lpstr>
      <vt:lpstr>Pitanja, komentari, sugestije?</vt:lpstr>
      <vt:lpstr>Hvala na pažnji?</vt:lpstr>
    </vt:vector>
  </TitlesOfParts>
  <Company>TrainingBistro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Karen Gupton</dc:creator>
  <cp:lastModifiedBy>Bozinovic Zoran</cp:lastModifiedBy>
  <cp:revision>228</cp:revision>
  <dcterms:created xsi:type="dcterms:W3CDTF">2003-01-20T23:26:05Z</dcterms:created>
  <dcterms:modified xsi:type="dcterms:W3CDTF">2020-08-31T10:39:39Z</dcterms:modified>
</cp:coreProperties>
</file>