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315" r:id="rId2"/>
    <p:sldId id="338" r:id="rId3"/>
    <p:sldId id="339" r:id="rId4"/>
    <p:sldId id="340" r:id="rId5"/>
    <p:sldId id="341" r:id="rId6"/>
    <p:sldId id="337" r:id="rId7"/>
    <p:sldId id="342" r:id="rId8"/>
  </p:sldIdLst>
  <p:sldSz cx="9144000" cy="6858000" type="screen4x3"/>
  <p:notesSz cx="7102475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000000"/>
    <a:srgbClr val="FF9900"/>
    <a:srgbClr val="FFFF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15" autoAdjust="0"/>
    <p:restoredTop sz="94664" autoAdjust="0"/>
  </p:normalViewPr>
  <p:slideViewPr>
    <p:cSldViewPr snapToObjects="1">
      <p:cViewPr varScale="1">
        <p:scale>
          <a:sx n="86" d="100"/>
          <a:sy n="86" d="100"/>
        </p:scale>
        <p:origin x="85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40" d="100"/>
          <a:sy n="40" d="100"/>
        </p:scale>
        <p:origin x="-1488" y="-96"/>
      </p:cViewPr>
      <p:guideLst>
        <p:guide orient="horz" pos="3224"/>
        <p:guide pos="2237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400E17F6-1366-4985-AFBD-321F397D0248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3438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>
                <a:latin typeface="Times New Roman" panose="02020603050405020304" pitchFamily="18" charset="0"/>
              </a:defRPr>
            </a:lvl1pPr>
          </a:lstStyle>
          <a:p>
            <a:fld id="{99FD92C0-1B28-420F-AF3A-CFF5653F4B43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0C1C3F1-6850-42D6-91FA-8458E2D6A4E1}" type="slidenum">
              <a:rPr lang="en-US" altLang="sr-Latn-RS">
                <a:latin typeface="Times New Roman" panose="02020603050405020304" pitchFamily="18" charset="0"/>
              </a:rPr>
              <a:pPr/>
              <a:t>1</a:t>
            </a:fld>
            <a:endParaRPr lang="en-US" altLang="sr-Latn-RS">
              <a:latin typeface="Times New Roman" panose="02020603050405020304" pitchFamily="1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RS" altLang="sr-Latn-R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FF92F22-1065-45C3-AFFE-24932B35B6C1}" type="slidenum">
              <a:rPr lang="en-US" altLang="sr-Latn-RS">
                <a:latin typeface="Times New Roman" panose="02020603050405020304" pitchFamily="18" charset="0"/>
              </a:rPr>
              <a:pPr/>
              <a:t>2</a:t>
            </a:fld>
            <a:endParaRPr lang="en-US" altLang="sr-Latn-RS">
              <a:latin typeface="Times New Roman" panose="02020603050405020304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RS" altLang="sr-Latn-R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7CD1D25-F478-4E1A-B95E-01A90ED12AFA}" type="slidenum">
              <a:rPr lang="en-US" altLang="sr-Latn-RS">
                <a:latin typeface="Times New Roman" panose="02020603050405020304" pitchFamily="18" charset="0"/>
              </a:rPr>
              <a:pPr/>
              <a:t>3</a:t>
            </a:fld>
            <a:endParaRPr lang="en-US" altLang="sr-Latn-RS">
              <a:latin typeface="Times New Roman" panose="02020603050405020304" pitchFamily="1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RS" altLang="sr-Latn-R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sr-Latn-R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sr-Latn-R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407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F13F8C7-6172-4964-923E-20424F03C10C}" type="slidenum">
              <a:rPr lang="en-US" altLang="sr-Latn-RS">
                <a:latin typeface="Times New Roman" panose="02020603050405020304" pitchFamily="18" charset="0"/>
              </a:rPr>
              <a:pPr/>
              <a:t>6</a:t>
            </a:fld>
            <a:endParaRPr lang="en-US" altLang="sr-Latn-RS">
              <a:latin typeface="Times New Roman" panose="02020603050405020304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RS" altLang="sr-Latn-R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F13F8C7-6172-4964-923E-20424F03C10C}" type="slidenum">
              <a:rPr lang="en-US" altLang="sr-Latn-RS">
                <a:latin typeface="Times New Roman" panose="02020603050405020304" pitchFamily="18" charset="0"/>
              </a:rPr>
              <a:pPr/>
              <a:t>7</a:t>
            </a:fld>
            <a:endParaRPr lang="en-US" altLang="sr-Latn-RS">
              <a:latin typeface="Times New Roman" panose="02020603050405020304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RS" altLang="sr-Latn-R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278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86 w 2780"/>
                <a:gd name="T1" fmla="*/ 18 h 953"/>
                <a:gd name="T2" fmla="*/ 2696 w 2780"/>
                <a:gd name="T3" fmla="*/ 24 h 953"/>
                <a:gd name="T4" fmla="*/ 2629 w 2780"/>
                <a:gd name="T5" fmla="*/ 102 h 953"/>
                <a:gd name="T6" fmla="*/ 2527 w 2780"/>
                <a:gd name="T7" fmla="*/ 156 h 953"/>
                <a:gd name="T8" fmla="*/ 2521 w 2780"/>
                <a:gd name="T9" fmla="*/ 222 h 953"/>
                <a:gd name="T10" fmla="*/ 2503 w 2780"/>
                <a:gd name="T11" fmla="*/ 246 h 953"/>
                <a:gd name="T12" fmla="*/ 2485 w 2780"/>
                <a:gd name="T13" fmla="*/ 252 h 953"/>
                <a:gd name="T14" fmla="*/ 2413 w 2780"/>
                <a:gd name="T15" fmla="*/ 210 h 953"/>
                <a:gd name="T16" fmla="*/ 2274 w 2780"/>
                <a:gd name="T17" fmla="*/ 192 h 953"/>
                <a:gd name="T18" fmla="*/ 2250 w 2780"/>
                <a:gd name="T19" fmla="*/ 186 h 953"/>
                <a:gd name="T20" fmla="*/ 2232 w 2780"/>
                <a:gd name="T21" fmla="*/ 192 h 953"/>
                <a:gd name="T22" fmla="*/ 2160 w 2780"/>
                <a:gd name="T23" fmla="*/ 228 h 953"/>
                <a:gd name="T24" fmla="*/ 2124 w 2780"/>
                <a:gd name="T25" fmla="*/ 240 h 953"/>
                <a:gd name="T26" fmla="*/ 2100 w 2780"/>
                <a:gd name="T27" fmla="*/ 246 h 953"/>
                <a:gd name="T28" fmla="*/ 2088 w 2780"/>
                <a:gd name="T29" fmla="*/ 258 h 953"/>
                <a:gd name="T30" fmla="*/ 2088 w 2780"/>
                <a:gd name="T31" fmla="*/ 276 h 953"/>
                <a:gd name="T32" fmla="*/ 2065 w 2780"/>
                <a:gd name="T33" fmla="*/ 300 h 953"/>
                <a:gd name="T34" fmla="*/ 2047 w 2780"/>
                <a:gd name="T35" fmla="*/ 312 h 953"/>
                <a:gd name="T36" fmla="*/ 2035 w 2780"/>
                <a:gd name="T37" fmla="*/ 324 h 953"/>
                <a:gd name="T38" fmla="*/ 2023 w 2780"/>
                <a:gd name="T39" fmla="*/ 336 h 953"/>
                <a:gd name="T40" fmla="*/ 1991 w 2780"/>
                <a:gd name="T41" fmla="*/ 342 h 953"/>
                <a:gd name="T42" fmla="*/ 1925 w 2780"/>
                <a:gd name="T43" fmla="*/ 336 h 953"/>
                <a:gd name="T44" fmla="*/ 1889 w 2780"/>
                <a:gd name="T45" fmla="*/ 330 h 953"/>
                <a:gd name="T46" fmla="*/ 1877 w 2780"/>
                <a:gd name="T47" fmla="*/ 342 h 953"/>
                <a:gd name="T48" fmla="*/ 1865 w 2780"/>
                <a:gd name="T49" fmla="*/ 354 h 953"/>
                <a:gd name="T50" fmla="*/ 1835 w 2780"/>
                <a:gd name="T51" fmla="*/ 360 h 953"/>
                <a:gd name="T52" fmla="*/ 1776 w 2780"/>
                <a:gd name="T53" fmla="*/ 342 h 953"/>
                <a:gd name="T54" fmla="*/ 1752 w 2780"/>
                <a:gd name="T55" fmla="*/ 342 h 953"/>
                <a:gd name="T56" fmla="*/ 1728 w 2780"/>
                <a:gd name="T57" fmla="*/ 354 h 953"/>
                <a:gd name="T58" fmla="*/ 1666 w 2780"/>
                <a:gd name="T59" fmla="*/ 425 h 953"/>
                <a:gd name="T60" fmla="*/ 1624 w 2780"/>
                <a:gd name="T61" fmla="*/ 569 h 953"/>
                <a:gd name="T62" fmla="*/ 1624 w 2780"/>
                <a:gd name="T63" fmla="*/ 593 h 953"/>
                <a:gd name="T64" fmla="*/ 1630 w 2780"/>
                <a:gd name="T65" fmla="*/ 641 h 953"/>
                <a:gd name="T66" fmla="*/ 1648 w 2780"/>
                <a:gd name="T67" fmla="*/ 659 h 953"/>
                <a:gd name="T68" fmla="*/ 1642 w 2780"/>
                <a:gd name="T69" fmla="*/ 671 h 953"/>
                <a:gd name="T70" fmla="*/ 1630 w 2780"/>
                <a:gd name="T71" fmla="*/ 683 h 953"/>
                <a:gd name="T72" fmla="*/ 1552 w 2780"/>
                <a:gd name="T73" fmla="*/ 689 h 953"/>
                <a:gd name="T74" fmla="*/ 1475 w 2780"/>
                <a:gd name="T75" fmla="*/ 629 h 953"/>
                <a:gd name="T76" fmla="*/ 1341 w 2780"/>
                <a:gd name="T77" fmla="*/ 587 h 953"/>
                <a:gd name="T78" fmla="*/ 1192 w 2780"/>
                <a:gd name="T79" fmla="*/ 671 h 953"/>
                <a:gd name="T80" fmla="*/ 1022 w 2780"/>
                <a:gd name="T81" fmla="*/ 731 h 953"/>
                <a:gd name="T82" fmla="*/ 819 w 2780"/>
                <a:gd name="T83" fmla="*/ 743 h 953"/>
                <a:gd name="T84" fmla="*/ 632 w 2780"/>
                <a:gd name="T85" fmla="*/ 701 h 953"/>
                <a:gd name="T86" fmla="*/ 572 w 2780"/>
                <a:gd name="T87" fmla="*/ 695 h 953"/>
                <a:gd name="T88" fmla="*/ 560 w 2780"/>
                <a:gd name="T89" fmla="*/ 701 h 953"/>
                <a:gd name="T90" fmla="*/ 524 w 2780"/>
                <a:gd name="T91" fmla="*/ 731 h 953"/>
                <a:gd name="T92" fmla="*/ 438 w 2780"/>
                <a:gd name="T93" fmla="*/ 809 h 953"/>
                <a:gd name="T94" fmla="*/ 408 w 2780"/>
                <a:gd name="T95" fmla="*/ 821 h 953"/>
                <a:gd name="T96" fmla="*/ 384 w 2780"/>
                <a:gd name="T97" fmla="*/ 821 h 953"/>
                <a:gd name="T98" fmla="*/ 337 w 2780"/>
                <a:gd name="T99" fmla="*/ 827 h 953"/>
                <a:gd name="T100" fmla="*/ 211 w 2780"/>
                <a:gd name="T101" fmla="*/ 851 h 953"/>
                <a:gd name="T102" fmla="*/ 175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98 w 2780"/>
                <a:gd name="T115" fmla="*/ 24 h 9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r-Latn-R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</p:grpSp>
      <p:sp>
        <p:nvSpPr>
          <p:cNvPr id="14235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4235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C6651-8C65-46D9-B03F-870F09B1DE33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229413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99C009-C8BC-4088-83F7-2359BD1EF8C9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374760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6EFF3E-CF4A-4D06-B091-346C9F76CF40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58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C4361B-86F1-4944-8E63-0C701D212A8A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253269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248D9A-2436-4399-B80C-EE963F65D122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393482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288BEC-1949-49C6-8272-5E55604B0FA5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117834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1B6F2D-8A55-45A5-9A13-21E8F4184E2F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420479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5B92DC-C464-436F-8FD6-41094235A426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59110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214A38-1FB5-47F5-9CCF-2137B47025D5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10747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551269-6455-4322-9E7C-1A47049CC811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38028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473B09-3180-4D25-8F72-87AC245F1389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368292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66D00"/>
            </a:gs>
            <a:gs pos="50000">
              <a:srgbClr val="FF9900"/>
            </a:gs>
            <a:gs pos="100000">
              <a:srgbClr val="B66D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86 w 2780"/>
                <a:gd name="T1" fmla="*/ 18 h 953"/>
                <a:gd name="T2" fmla="*/ 2696 w 2780"/>
                <a:gd name="T3" fmla="*/ 24 h 953"/>
                <a:gd name="T4" fmla="*/ 2629 w 2780"/>
                <a:gd name="T5" fmla="*/ 102 h 953"/>
                <a:gd name="T6" fmla="*/ 2527 w 2780"/>
                <a:gd name="T7" fmla="*/ 156 h 953"/>
                <a:gd name="T8" fmla="*/ 2521 w 2780"/>
                <a:gd name="T9" fmla="*/ 222 h 953"/>
                <a:gd name="T10" fmla="*/ 2503 w 2780"/>
                <a:gd name="T11" fmla="*/ 246 h 953"/>
                <a:gd name="T12" fmla="*/ 2485 w 2780"/>
                <a:gd name="T13" fmla="*/ 252 h 953"/>
                <a:gd name="T14" fmla="*/ 2413 w 2780"/>
                <a:gd name="T15" fmla="*/ 210 h 953"/>
                <a:gd name="T16" fmla="*/ 2274 w 2780"/>
                <a:gd name="T17" fmla="*/ 192 h 953"/>
                <a:gd name="T18" fmla="*/ 2250 w 2780"/>
                <a:gd name="T19" fmla="*/ 186 h 953"/>
                <a:gd name="T20" fmla="*/ 2232 w 2780"/>
                <a:gd name="T21" fmla="*/ 192 h 953"/>
                <a:gd name="T22" fmla="*/ 2160 w 2780"/>
                <a:gd name="T23" fmla="*/ 228 h 953"/>
                <a:gd name="T24" fmla="*/ 2124 w 2780"/>
                <a:gd name="T25" fmla="*/ 240 h 953"/>
                <a:gd name="T26" fmla="*/ 2100 w 2780"/>
                <a:gd name="T27" fmla="*/ 246 h 953"/>
                <a:gd name="T28" fmla="*/ 2088 w 2780"/>
                <a:gd name="T29" fmla="*/ 258 h 953"/>
                <a:gd name="T30" fmla="*/ 2088 w 2780"/>
                <a:gd name="T31" fmla="*/ 276 h 953"/>
                <a:gd name="T32" fmla="*/ 2065 w 2780"/>
                <a:gd name="T33" fmla="*/ 300 h 953"/>
                <a:gd name="T34" fmla="*/ 2047 w 2780"/>
                <a:gd name="T35" fmla="*/ 312 h 953"/>
                <a:gd name="T36" fmla="*/ 2035 w 2780"/>
                <a:gd name="T37" fmla="*/ 324 h 953"/>
                <a:gd name="T38" fmla="*/ 2023 w 2780"/>
                <a:gd name="T39" fmla="*/ 336 h 953"/>
                <a:gd name="T40" fmla="*/ 1991 w 2780"/>
                <a:gd name="T41" fmla="*/ 342 h 953"/>
                <a:gd name="T42" fmla="*/ 1925 w 2780"/>
                <a:gd name="T43" fmla="*/ 336 h 953"/>
                <a:gd name="T44" fmla="*/ 1889 w 2780"/>
                <a:gd name="T45" fmla="*/ 330 h 953"/>
                <a:gd name="T46" fmla="*/ 1877 w 2780"/>
                <a:gd name="T47" fmla="*/ 342 h 953"/>
                <a:gd name="T48" fmla="*/ 1865 w 2780"/>
                <a:gd name="T49" fmla="*/ 354 h 953"/>
                <a:gd name="T50" fmla="*/ 1835 w 2780"/>
                <a:gd name="T51" fmla="*/ 360 h 953"/>
                <a:gd name="T52" fmla="*/ 1776 w 2780"/>
                <a:gd name="T53" fmla="*/ 342 h 953"/>
                <a:gd name="T54" fmla="*/ 1752 w 2780"/>
                <a:gd name="T55" fmla="*/ 342 h 953"/>
                <a:gd name="T56" fmla="*/ 1728 w 2780"/>
                <a:gd name="T57" fmla="*/ 354 h 953"/>
                <a:gd name="T58" fmla="*/ 1666 w 2780"/>
                <a:gd name="T59" fmla="*/ 425 h 953"/>
                <a:gd name="T60" fmla="*/ 1624 w 2780"/>
                <a:gd name="T61" fmla="*/ 569 h 953"/>
                <a:gd name="T62" fmla="*/ 1624 w 2780"/>
                <a:gd name="T63" fmla="*/ 593 h 953"/>
                <a:gd name="T64" fmla="*/ 1630 w 2780"/>
                <a:gd name="T65" fmla="*/ 641 h 953"/>
                <a:gd name="T66" fmla="*/ 1648 w 2780"/>
                <a:gd name="T67" fmla="*/ 659 h 953"/>
                <a:gd name="T68" fmla="*/ 1642 w 2780"/>
                <a:gd name="T69" fmla="*/ 671 h 953"/>
                <a:gd name="T70" fmla="*/ 1630 w 2780"/>
                <a:gd name="T71" fmla="*/ 683 h 953"/>
                <a:gd name="T72" fmla="*/ 1552 w 2780"/>
                <a:gd name="T73" fmla="*/ 689 h 953"/>
                <a:gd name="T74" fmla="*/ 1475 w 2780"/>
                <a:gd name="T75" fmla="*/ 629 h 953"/>
                <a:gd name="T76" fmla="*/ 1341 w 2780"/>
                <a:gd name="T77" fmla="*/ 587 h 953"/>
                <a:gd name="T78" fmla="*/ 1192 w 2780"/>
                <a:gd name="T79" fmla="*/ 671 h 953"/>
                <a:gd name="T80" fmla="*/ 1022 w 2780"/>
                <a:gd name="T81" fmla="*/ 731 h 953"/>
                <a:gd name="T82" fmla="*/ 819 w 2780"/>
                <a:gd name="T83" fmla="*/ 743 h 953"/>
                <a:gd name="T84" fmla="*/ 632 w 2780"/>
                <a:gd name="T85" fmla="*/ 701 h 953"/>
                <a:gd name="T86" fmla="*/ 572 w 2780"/>
                <a:gd name="T87" fmla="*/ 695 h 953"/>
                <a:gd name="T88" fmla="*/ 560 w 2780"/>
                <a:gd name="T89" fmla="*/ 701 h 953"/>
                <a:gd name="T90" fmla="*/ 524 w 2780"/>
                <a:gd name="T91" fmla="*/ 731 h 953"/>
                <a:gd name="T92" fmla="*/ 438 w 2780"/>
                <a:gd name="T93" fmla="*/ 809 h 953"/>
                <a:gd name="T94" fmla="*/ 408 w 2780"/>
                <a:gd name="T95" fmla="*/ 821 h 953"/>
                <a:gd name="T96" fmla="*/ 384 w 2780"/>
                <a:gd name="T97" fmla="*/ 821 h 953"/>
                <a:gd name="T98" fmla="*/ 337 w 2780"/>
                <a:gd name="T99" fmla="*/ 827 h 953"/>
                <a:gd name="T100" fmla="*/ 211 w 2780"/>
                <a:gd name="T101" fmla="*/ 851 h 953"/>
                <a:gd name="T102" fmla="*/ 175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98 w 2780"/>
                <a:gd name="T115" fmla="*/ 24 h 9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r-Latn-RS"/>
            </a:p>
          </p:txBody>
        </p:sp>
        <p:sp>
          <p:nvSpPr>
            <p:cNvPr id="14131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1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1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1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32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</p:grpSp>
      <p:sp>
        <p:nvSpPr>
          <p:cNvPr id="14133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4133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133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133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CFDC3DA-34F2-456C-8764-92EBA53C5409}" type="slidenum">
              <a:rPr lang="en-GB" altLang="sr-Latn-RS"/>
              <a:pPr/>
              <a:t>‹#›</a:t>
            </a:fld>
            <a:endParaRPr lang="en-GB" altLang="sr-Latn-RS"/>
          </a:p>
        </p:txBody>
      </p:sp>
      <p:sp>
        <p:nvSpPr>
          <p:cNvPr id="14133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122C6BF-9BD0-4FF9-AC19-952C11DD844A}" type="slidenum">
              <a:rPr lang="en-GB" altLang="sr-Latn-RS"/>
              <a:pPr eaLnBrk="1" hangingPunct="1"/>
              <a:t>1</a:t>
            </a:fld>
            <a:endParaRPr lang="en-GB" altLang="sr-Latn-RS" dirty="0"/>
          </a:p>
        </p:txBody>
      </p:sp>
      <p:sp>
        <p:nvSpPr>
          <p:cNvPr id="243715" name="Rectangle 3"/>
          <p:cNvSpPr>
            <a:spLocks noChangeArrowheads="1"/>
          </p:cNvSpPr>
          <p:nvPr/>
        </p:nvSpPr>
        <p:spPr bwMode="auto">
          <a:xfrm>
            <a:off x="1396740" y="296652"/>
            <a:ext cx="717232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INSTITUT ZA PREVENTIVU</a:t>
            </a:r>
          </a:p>
          <a:p>
            <a:pPr algn="ctr" eaLnBrk="0" hangingPunct="0">
              <a:defRPr/>
            </a:pPr>
            <a:r>
              <a:rPr lang="sr-Latn-CS" sz="19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 </a:t>
            </a:r>
            <a:r>
              <a:rPr lang="en-US" sz="19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z</a:t>
            </a:r>
            <a:r>
              <a:rPr lang="sr-Latn-CS" sz="19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aštitu na radu, protivpožarnu zaštitu i razvoj doo</a:t>
            </a:r>
          </a:p>
          <a:p>
            <a:pPr algn="ctr" eaLnBrk="0" hangingPunct="0">
              <a:defRPr/>
            </a:pPr>
            <a:r>
              <a:rPr lang="sr-Latn-CS" sz="17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Novi Sad, Kraljevića Marka 11</a:t>
            </a:r>
            <a:endParaRPr lang="sl-SI" sz="17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pic>
        <p:nvPicPr>
          <p:cNvPr id="243726" name="Picture 14" descr="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377788"/>
            <a:ext cx="7778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3731" name="Rectangle 19"/>
          <p:cNvSpPr>
            <a:spLocks noChangeArrowheads="1"/>
          </p:cNvSpPr>
          <p:nvPr/>
        </p:nvSpPr>
        <p:spPr bwMode="auto">
          <a:xfrm>
            <a:off x="845660" y="3717032"/>
            <a:ext cx="682196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sr-Latn-C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</a:t>
            </a:r>
            <a:r>
              <a:rPr lang="sr-Latn-CS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mr Laslo Poljak, dipl.inž.tehnol.</a:t>
            </a:r>
          </a:p>
          <a:p>
            <a:pPr algn="ctr" eaLnBrk="0" hangingPunct="0">
              <a:defRPr/>
            </a:pPr>
            <a:r>
              <a:rPr lang="sr-Latn-CS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</a:t>
            </a:r>
            <a:r>
              <a:rPr lang="sr-Latn-CS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Odgovorni projektant tehnoloških procesa</a:t>
            </a:r>
            <a:endParaRPr lang="sr-Latn-CS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 eaLnBrk="0" hangingPunct="0">
              <a:defRPr/>
            </a:pPr>
            <a:r>
              <a:rPr lang="sr-Latn-CS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ADR </a:t>
            </a:r>
            <a:r>
              <a:rPr lang="sr-Latn-CS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sigurnosni savetnik </a:t>
            </a:r>
            <a:r>
              <a:rPr lang="sr-Latn-CS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</a:t>
            </a:r>
          </a:p>
          <a:p>
            <a:pPr algn="ctr" eaLnBrk="0" hangingPunct="0">
              <a:defRPr/>
            </a:pPr>
            <a:r>
              <a:rPr lang="sr-Latn-C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</a:t>
            </a:r>
            <a:r>
              <a:rPr lang="sr-Latn-CS" sz="20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e-mail: laslo.poljak</a:t>
            </a:r>
            <a:r>
              <a:rPr lang="en-U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@izp.rs</a:t>
            </a:r>
            <a:endParaRPr lang="sl-SI" sz="16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43733" name="Rectangle 21"/>
          <p:cNvSpPr>
            <a:spLocks noChangeArrowheads="1"/>
          </p:cNvSpPr>
          <p:nvPr/>
        </p:nvSpPr>
        <p:spPr bwMode="auto">
          <a:xfrm>
            <a:off x="395536" y="1582921"/>
            <a:ext cx="830644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sr-Latn-C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Predlog sadržaja </a:t>
            </a:r>
            <a:endParaRPr lang="sr-Latn-C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sr-Latn-C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Analize </a:t>
            </a:r>
            <a:r>
              <a:rPr lang="sr-Latn-C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zonama opasnosti / </a:t>
            </a:r>
            <a:endParaRPr lang="sr-Latn-R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sr-Latn-C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 Proposal for </a:t>
            </a:r>
            <a:endParaRPr lang="sr-Latn-C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sr-Latn-C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Explosion </a:t>
            </a:r>
            <a:r>
              <a:rPr lang="sr-Latn-C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Protection Document</a:t>
            </a:r>
            <a:endParaRPr lang="sl-SI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845660" y="5165901"/>
            <a:ext cx="7524117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sr-Latn-C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</a:t>
            </a:r>
            <a:r>
              <a:rPr lang="sr-Latn-CS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dr Sonja Stefanov, dipl.inž.tehnol.</a:t>
            </a:r>
          </a:p>
          <a:p>
            <a:pPr algn="ctr" eaLnBrk="0" hangingPunct="0">
              <a:defRPr/>
            </a:pPr>
            <a:r>
              <a:rPr lang="sr-Latn-CS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Visoka brodarska škola akademskih studija Beograd</a:t>
            </a:r>
          </a:p>
          <a:p>
            <a:pPr algn="ctr" eaLnBrk="0" hangingPunct="0">
              <a:defRPr/>
            </a:pPr>
            <a:r>
              <a:rPr lang="sr-Latn-C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</a:t>
            </a:r>
            <a:r>
              <a:rPr lang="sr-Latn-CS" sz="20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e-mail: stefanov.sonja</a:t>
            </a:r>
            <a:r>
              <a:rPr lang="en-U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@</a:t>
            </a:r>
            <a:r>
              <a:rPr lang="sr-Latn-R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gmail</a:t>
            </a:r>
            <a:r>
              <a:rPr lang="en-U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  <a:r>
              <a:rPr lang="sr-Latn-RS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</a:t>
            </a:r>
            <a:endParaRPr lang="sl-SI" sz="16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3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3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3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5" grpId="0" autoUpdateAnimBg="0"/>
      <p:bldP spid="243731" grpId="0" autoUpdateAnimBg="0"/>
      <p:bldP spid="243733" grpId="0" autoUpdateAnimBg="0"/>
      <p:bldP spid="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22C4315-7972-4B68-8A4B-A05A00326D63}" type="slidenum">
              <a:rPr lang="en-GB" altLang="sr-Latn-RS"/>
              <a:pPr eaLnBrk="1" hangingPunct="1"/>
              <a:t>2</a:t>
            </a:fld>
            <a:endParaRPr lang="en-GB" altLang="sr-Latn-RS"/>
          </a:p>
        </p:txBody>
      </p:sp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1044116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3200" b="1" dirty="0" smtClean="0"/>
              <a:t>OBAVEZA IZRADE EPD-A </a:t>
            </a:r>
            <a:br>
              <a:rPr lang="sr-Latn-CS" sz="3200" b="1" dirty="0" smtClean="0"/>
            </a:br>
            <a:r>
              <a:rPr lang="sr-Latn-CS" sz="3200" b="1" dirty="0" smtClean="0"/>
              <a:t>(ANALIZA O ZONAMA OPASNOSTI)</a:t>
            </a:r>
            <a:endParaRPr lang="en-US" sz="3200" b="1" dirty="0" smtClean="0"/>
          </a:p>
        </p:txBody>
      </p:sp>
      <p:sp>
        <p:nvSpPr>
          <p:cNvPr id="2877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1268760"/>
            <a:ext cx="8496300" cy="176419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sr-Latn-C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Direktiva 1999/92/EC (ATEX 137). </a:t>
            </a:r>
            <a:r>
              <a:rPr lang="sr-Latn-R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Direktiva je uvedena u našu praksu sa </a:t>
            </a:r>
            <a:r>
              <a:rPr lang="sr-Latn-R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Uredbom o preventivnim merama za bezbedan i zdrav rad usled rizika od eksplozivnih </a:t>
            </a:r>
            <a:r>
              <a:rPr lang="sr-Latn-R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atmosfera.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Član</a:t>
            </a:r>
            <a:r>
              <a:rPr lang="en-U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 </a:t>
            </a:r>
            <a:r>
              <a:rPr lang="en-US" sz="1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Zakona</a:t>
            </a:r>
            <a:r>
              <a:rPr lang="en-U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en-US" sz="1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zaštiti</a:t>
            </a:r>
            <a:r>
              <a:rPr lang="en-U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od </a:t>
            </a:r>
            <a:r>
              <a:rPr lang="en-US" sz="1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požara</a:t>
            </a:r>
            <a:r>
              <a:rPr lang="sr-Latn-R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r-Latn-R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Član </a:t>
            </a:r>
            <a:r>
              <a:rPr lang="sr-Latn-R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Zakona o zapaljivim i gorivim tečnostima i zapaljivim </a:t>
            </a:r>
            <a:r>
              <a:rPr lang="sr-Latn-R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gasovima „...</a:t>
            </a:r>
            <a:r>
              <a:rPr lang="sr-Latn-RS" sz="1800" dirty="0">
                <a:effectLst/>
              </a:rPr>
              <a:t> </a:t>
            </a:r>
            <a:r>
              <a:rPr lang="sr-Latn-R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1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astavni</a:t>
            </a:r>
            <a:r>
              <a:rPr lang="en-U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deo</a:t>
            </a:r>
            <a:r>
              <a:rPr lang="en-U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tehničke</a:t>
            </a:r>
            <a:r>
              <a:rPr lang="en-U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dokumentacije</a:t>
            </a:r>
            <a:r>
              <a:rPr lang="en-U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</a:t>
            </a:r>
            <a:r>
              <a:rPr lang="sr-Latn-R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...objekte je </a:t>
            </a:r>
            <a:r>
              <a:rPr lang="en-U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en-US" sz="1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</a:t>
            </a:r>
            <a:r>
              <a:rPr lang="en-US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zona </a:t>
            </a:r>
            <a:r>
              <a:rPr lang="en-US" sz="1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opasnosti</a:t>
            </a:r>
            <a:r>
              <a:rPr lang="sr-Latn-R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Latn-RS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r-Latn-RS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8" r="15854" b="3424"/>
          <a:stretch/>
        </p:blipFill>
        <p:spPr bwMode="auto">
          <a:xfrm>
            <a:off x="143508" y="3109490"/>
            <a:ext cx="2279859" cy="33438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423367" y="3433177"/>
            <a:ext cx="6613129" cy="269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sr-Latn-C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Non Binding Guide, jedini dokument u kojem postoji predlog sadržaja;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sr-Latn-R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</a:t>
            </a:r>
            <a:r>
              <a:rPr lang="sr-Latn-R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lanu </a:t>
            </a:r>
            <a:r>
              <a:rPr lang="sr-Latn-R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Zakona[7</a:t>
            </a:r>
            <a:r>
              <a:rPr lang="sr-Latn-R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]: „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zona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opasnosti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izrađuje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skladu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propisima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standardima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priznatim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metodama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autorima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izrade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predstavlja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preteranu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pomoć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svakodnevnom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Latn-R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sr-Latn-R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jasno postavljeno pitanje se veoma retko dobija konkretan odgovor</a:t>
            </a:r>
            <a:r>
              <a:rPr lang="sr-Latn-C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87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287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287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6" grpId="0"/>
      <p:bldP spid="287749" grpId="0" uiExpand="1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2A11487-36CD-4C6F-B7AB-86FA68C21D1F}" type="slidenum">
              <a:rPr lang="en-GB" altLang="sr-Latn-RS"/>
              <a:pPr eaLnBrk="1" hangingPunct="1"/>
              <a:t>3</a:t>
            </a:fld>
            <a:endParaRPr lang="en-GB" altLang="sr-Latn-RS"/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7813"/>
            <a:ext cx="6696744" cy="738919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3200" b="1" dirty="0" smtClean="0"/>
              <a:t>PROBLEMI U PRAKSI</a:t>
            </a:r>
            <a:endParaRPr lang="en-US" sz="3200" b="1" dirty="0" smtClean="0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524" y="1251012"/>
            <a:ext cx="8640960" cy="4302224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Svaki </a:t>
            </a:r>
            <a:r>
              <a:rPr lang="sr-Latn-R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predlog gotovog </a:t>
            </a: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rešenja izaziva kritiku (</a:t>
            </a:r>
            <a:r>
              <a:rPr lang="sr-Latn-R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dobro poznat sindrom u našoj </a:t>
            </a: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praksi – „ne znam kako treba ali znam kako ne treba“). </a:t>
            </a:r>
          </a:p>
          <a:p>
            <a:pPr>
              <a:lnSpc>
                <a:spcPct val="80000"/>
              </a:lnSpc>
              <a:defRPr/>
            </a:pP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Postoje </a:t>
            </a:r>
            <a:r>
              <a:rPr lang="sr-Latn-R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mišljenja da nije poželjno standardizovati EPD u obliku upotrebljivog šablona ili oglednog primerka (template</a:t>
            </a: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lnSpc>
                <a:spcPct val="80000"/>
              </a:lnSpc>
              <a:defRPr/>
            </a:pP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Ovaj </a:t>
            </a:r>
            <a:r>
              <a:rPr lang="sr-Latn-R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 takođe nema bilo kakvu ambiciju u tom pogledu. </a:t>
            </a:r>
            <a:endParaRPr lang="sr-Latn-RS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Motiv: da </a:t>
            </a:r>
            <a:r>
              <a:rPr lang="sr-Latn-R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posluži kao pomoć ili kao solidna osnova koju će svaki potencijalni korisnik izmeniti, dopuniti ili jednostavno prilagoditi svojim potrebama i primeniti u praksi. </a:t>
            </a:r>
            <a:endParaRPr lang="sr-Latn-RS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Sublimacija nekoliko predloga - dobar </a:t>
            </a:r>
            <a:r>
              <a:rPr lang="sr-Latn-R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način za postizanje saglasnosti </a:t>
            </a: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oko </a:t>
            </a:r>
            <a:r>
              <a:rPr lang="sr-Latn-R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suštine i forme </a:t>
            </a: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EPD-a</a:t>
            </a:r>
          </a:p>
          <a:p>
            <a:pPr>
              <a:lnSpc>
                <a:spcPct val="80000"/>
              </a:lnSpc>
              <a:defRPr/>
            </a:pPr>
            <a:r>
              <a:rPr lang="sr-Latn-R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 biti prihvatljiva za sve korisnike.</a:t>
            </a:r>
            <a:endParaRPr lang="sr-Latn-R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defRPr/>
            </a:pPr>
            <a:endParaRPr lang="sr-Latn-C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2915"/>
          </a:xfrm>
        </p:spPr>
        <p:txBody>
          <a:bodyPr/>
          <a:lstStyle/>
          <a:p>
            <a:pPr>
              <a:defRPr/>
            </a:pPr>
            <a:r>
              <a:rPr lang="sr-Latn-CS" sz="3200" b="1" dirty="0" smtClean="0"/>
              <a:t>DOSADAŠNJE ISKUSTVO (1)</a:t>
            </a:r>
            <a:endParaRPr lang="sr-Latn-R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" y="867688"/>
            <a:ext cx="8507288" cy="4721552"/>
          </a:xfrm>
        </p:spPr>
        <p:txBody>
          <a:bodyPr/>
          <a:lstStyle/>
          <a:p>
            <a:pPr>
              <a:defRPr/>
            </a:pPr>
            <a:r>
              <a:rPr lang="sr-Latn-RS" sz="2200" b="1" dirty="0" smtClean="0"/>
              <a:t>Za nepunih 25 godina izrađeno je:</a:t>
            </a:r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sr-Latn-RS" sz="1800" b="1" dirty="0" smtClean="0"/>
              <a:t>Preko 60 Planova zaštite od požara;</a:t>
            </a:r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sr-Latn-RS" sz="1800" b="1" dirty="0" smtClean="0"/>
              <a:t>140 elaborata i projekata ZZP</a:t>
            </a:r>
            <a:endParaRPr lang="sr-Latn-RS" sz="1800" b="1" dirty="0" smtClean="0"/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sr-Latn-RS" sz="1800" b="1" dirty="0" smtClean="0"/>
              <a:t>Preko </a:t>
            </a:r>
            <a:r>
              <a:rPr lang="sr-Latn-RS" sz="1800" b="1" dirty="0" smtClean="0"/>
              <a:t>300 Analiza o zonama opasnosti u periodu od </a:t>
            </a:r>
            <a:r>
              <a:rPr lang="en-US" sz="1800" b="1" dirty="0" err="1" smtClean="0"/>
              <a:t>nepunih</a:t>
            </a:r>
            <a:r>
              <a:rPr lang="en-US" sz="1800" b="1" dirty="0" smtClean="0"/>
              <a:t> </a:t>
            </a:r>
            <a:r>
              <a:rPr lang="sr-Latn-RS" sz="1800" b="1" dirty="0" smtClean="0"/>
              <a:t>2</a:t>
            </a:r>
            <a:r>
              <a:rPr lang="en-US" sz="1800" b="1" dirty="0" smtClean="0"/>
              <a:t>5</a:t>
            </a:r>
            <a:r>
              <a:rPr lang="sr-Latn-RS" sz="1800" b="1" dirty="0" smtClean="0"/>
              <a:t> godin</a:t>
            </a:r>
            <a:r>
              <a:rPr lang="en-US" sz="1800" b="1" dirty="0" smtClean="0"/>
              <a:t>a</a:t>
            </a:r>
            <a:r>
              <a:rPr lang="sr-Latn-RS" sz="1800" b="1" dirty="0" smtClean="0"/>
              <a:t>;</a:t>
            </a:r>
          </a:p>
          <a:p>
            <a:pPr>
              <a:defRPr/>
            </a:pPr>
            <a:r>
              <a:rPr lang="sr-Latn-RS" sz="2200" b="1" dirty="0" smtClean="0"/>
              <a:t>Dobar prijem metodologije, kako od kolega,  poslovnih partnera korisnika tako i od nadležnih organa koji daju saglasnost.</a:t>
            </a:r>
          </a:p>
          <a:p>
            <a:pPr>
              <a:defRPr/>
            </a:pPr>
            <a:r>
              <a:rPr lang="sr-Latn-RS" sz="2200" b="1" dirty="0" smtClean="0"/>
              <a:t>Dobar prijem bez primedb</a:t>
            </a:r>
            <a:r>
              <a:rPr lang="en-US" sz="2200" b="1" dirty="0" err="1" smtClean="0"/>
              <a:t>i</a:t>
            </a:r>
            <a:r>
              <a:rPr lang="sr-Latn-RS" sz="2200" b="1" dirty="0" smtClean="0"/>
              <a:t> na sadržaj kod </a:t>
            </a:r>
            <a:r>
              <a:rPr lang="en-US" sz="2200" b="1" dirty="0" err="1" smtClean="0"/>
              <a:t>inostranih</a:t>
            </a:r>
            <a:r>
              <a:rPr lang="en-US" sz="2200" b="1" dirty="0" smtClean="0"/>
              <a:t> </a:t>
            </a:r>
            <a:r>
              <a:rPr lang="sr-Latn-RS" sz="2200" b="1" dirty="0" smtClean="0"/>
              <a:t>osiguravajućih preduzeća koje prate naše poslovne partnere u poslu, kao i od preduzeća koja vrše eksternu korporacijsku kontrolu naših klijenata (Belgija, Francuska, Holandija, Španija, Škotska).</a:t>
            </a:r>
          </a:p>
          <a:p>
            <a:pPr>
              <a:defRPr/>
            </a:pPr>
            <a:r>
              <a:rPr lang="sr-Latn-RS" sz="2200" b="1" dirty="0"/>
              <a:t>O</a:t>
            </a:r>
            <a:r>
              <a:rPr lang="sr-Latn-RS" sz="2200" b="1" dirty="0" smtClean="0"/>
              <a:t>cena </a:t>
            </a:r>
            <a:r>
              <a:rPr lang="sr-Latn-RS" sz="2200" b="1" dirty="0" smtClean="0"/>
              <a:t>da Analiza predstavlja kvalitetan izvor upotrebljivih informacija u praksi.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998FB8-E511-4223-916E-F54D3BD83F8A}" type="slidenum">
              <a:rPr lang="en-GB" altLang="sr-Latn-RS"/>
              <a:pPr eaLnBrk="1" hangingPunct="1"/>
              <a:t>4</a:t>
            </a:fld>
            <a:endParaRPr lang="en-GB" altLang="sr-Latn-R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0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100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100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10927"/>
          </a:xfrm>
        </p:spPr>
        <p:txBody>
          <a:bodyPr/>
          <a:lstStyle/>
          <a:p>
            <a:pPr>
              <a:defRPr/>
            </a:pPr>
            <a:r>
              <a:rPr lang="sr-Latn-CS" sz="3200" b="1" dirty="0" smtClean="0"/>
              <a:t>DOSADAŠNJE ISKUSTVO</a:t>
            </a:r>
            <a:r>
              <a:rPr lang="en-US" sz="3200" b="1" dirty="0" smtClean="0"/>
              <a:t> (</a:t>
            </a:r>
            <a:r>
              <a:rPr lang="sr-Latn-RS" sz="3200" b="1" dirty="0"/>
              <a:t>2</a:t>
            </a:r>
            <a:r>
              <a:rPr lang="en-US" sz="3200" b="1" dirty="0" smtClean="0"/>
              <a:t>)</a:t>
            </a:r>
            <a:endParaRPr lang="sr-Latn-R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" y="1083712"/>
            <a:ext cx="8507288" cy="4793560"/>
          </a:xfrm>
        </p:spPr>
        <p:txBody>
          <a:bodyPr/>
          <a:lstStyle/>
          <a:p>
            <a:pPr>
              <a:defRPr/>
            </a:pPr>
            <a:r>
              <a:rPr lang="sr-Latn-RS" sz="20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Posao koji je u početku bio u nadležnosti elektro struke, u našim uslovima čak otvoreno </a:t>
            </a:r>
            <a:r>
              <a:rPr lang="sr-Latn-R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omalovažavan, sve dok se ne pojavi ozbiljan problem;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sr-Latn-RS" sz="2000" b="1" dirty="0" smtClean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sr-Latn-R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Veoma opasna l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ogika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zabodi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šestar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raširi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više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posledicama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neka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neko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drugi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razmišlja</a:t>
            </a:r>
            <a:r>
              <a:rPr lang="en-U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defRPr/>
            </a:pPr>
            <a:r>
              <a:rPr lang="sr-Latn-R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Posledice takvog načina razmišljanja su bile vidljive u propisima iz 60-tih i 70-tih godina koji su dobrim delom tek nedavno izmenjeni.</a:t>
            </a:r>
          </a:p>
          <a:p>
            <a:pPr>
              <a:defRPr/>
            </a:pPr>
            <a:r>
              <a:rPr lang="sr-Latn-R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 logika je na žalost i dalje prisutna u našoj praksi.</a:t>
            </a:r>
          </a:p>
          <a:p>
            <a:pPr>
              <a:defRPr/>
            </a:pPr>
            <a:r>
              <a:rPr lang="sr-Latn-R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početku dokument relativno skromne sadržine je danas pretvoren u veoma kompleksan elaborat, čija se sadržina dopunjava mesečno.</a:t>
            </a:r>
          </a:p>
          <a:p>
            <a:pPr>
              <a:defRPr/>
            </a:pPr>
            <a:r>
              <a:rPr lang="sr-Latn-RS" sz="20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Procena rizika – veoma ozbiljan posao koji nas tek čeka.</a:t>
            </a:r>
          </a:p>
          <a:p>
            <a:pPr>
              <a:defRPr/>
            </a:pPr>
            <a:endParaRPr lang="en-US" sz="2000" b="1" dirty="0" smtClean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sr-Latn-RS" sz="2000" b="1" dirty="0" smtClean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998FB8-E511-4223-916E-F54D3BD83F8A}" type="slidenum">
              <a:rPr lang="en-GB" altLang="sr-Latn-RS"/>
              <a:pPr eaLnBrk="1" hangingPunct="1"/>
              <a:t>5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200115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6FA4DE-4814-4E70-85E0-66FCEAA9CFB1}" type="slidenum">
              <a:rPr lang="en-GB" altLang="sr-Latn-RS"/>
              <a:pPr eaLnBrk="1" hangingPunct="1"/>
              <a:t>6</a:t>
            </a:fld>
            <a:endParaRPr lang="en-GB" altLang="sr-Latn-RS"/>
          </a:p>
        </p:txBody>
      </p:sp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>PREDLOG SADRŽAJA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04764"/>
            <a:ext cx="8435975" cy="298833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b="1" dirty="0" smtClean="0"/>
              <a:t>Forma </a:t>
            </a:r>
            <a:r>
              <a:rPr lang="en-US" sz="2000" b="1" dirty="0" err="1" smtClean="0"/>
              <a:t>tehničke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dokumentacije</a:t>
            </a:r>
            <a:r>
              <a:rPr lang="en-US" sz="2000" b="1" dirty="0"/>
              <a:t>;</a:t>
            </a:r>
            <a:endParaRPr lang="sr-Latn-CS" sz="20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b="1" dirty="0" err="1" smtClean="0"/>
              <a:t>Analiza</a:t>
            </a:r>
            <a:r>
              <a:rPr lang="en-US" sz="2000" b="1" dirty="0" smtClean="0"/>
              <a:t> o </a:t>
            </a:r>
            <a:r>
              <a:rPr lang="en-US" sz="2000" b="1" dirty="0" err="1" smtClean="0"/>
              <a:t>zonama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opasnosti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korisnicima</a:t>
            </a:r>
            <a:r>
              <a:rPr lang="en-US" sz="2000" b="1" dirty="0" smtClean="0"/>
              <a:t> mora </a:t>
            </a:r>
            <a:r>
              <a:rPr lang="en-US" sz="2000" b="1" dirty="0" err="1" smtClean="0"/>
              <a:t>predstavljati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koristan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izvor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upotrebljivih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informacija</a:t>
            </a:r>
            <a:r>
              <a:rPr lang="en-US" sz="2000" b="1" dirty="0"/>
              <a:t>;</a:t>
            </a:r>
            <a:endParaRPr lang="en-US" sz="20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b="1" dirty="0" err="1" smtClean="0"/>
              <a:t>Procenu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rizika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uraditi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sistematičan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objektivan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logičan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način</a:t>
            </a:r>
            <a:r>
              <a:rPr lang="en-US" sz="2000" b="1" dirty="0"/>
              <a:t>;</a:t>
            </a:r>
            <a:endParaRPr lang="en-US" sz="20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b="1" dirty="0" err="1" smtClean="0"/>
              <a:t>Bezbedan</a:t>
            </a:r>
            <a:r>
              <a:rPr lang="en-US" sz="2000" b="1" dirty="0" smtClean="0"/>
              <a:t> rad se mora </a:t>
            </a:r>
            <a:r>
              <a:rPr lang="en-US" sz="2000" b="1" dirty="0" err="1" smtClean="0"/>
              <a:t>sagledati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celosti</a:t>
            </a:r>
            <a:r>
              <a:rPr lang="en-US" sz="2000" b="1" dirty="0" smtClean="0"/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b="1" dirty="0" err="1" smtClean="0"/>
              <a:t>Definisati</a:t>
            </a:r>
            <a:r>
              <a:rPr lang="en-US" sz="2000" b="1" dirty="0" smtClean="0"/>
              <a:t> zone </a:t>
            </a:r>
            <a:r>
              <a:rPr lang="en-US" sz="2000" b="1" dirty="0" err="1" smtClean="0"/>
              <a:t>opasnosti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kompromisan</a:t>
            </a:r>
            <a:r>
              <a:rPr lang="en-US" sz="2000" b="1" dirty="0" smtClean="0"/>
              <a:t> i </a:t>
            </a:r>
            <a:r>
              <a:rPr lang="en-US" sz="2000" b="1" dirty="0" err="1" smtClean="0"/>
              <a:t>bezbedan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način</a:t>
            </a:r>
            <a:r>
              <a:rPr lang="sr-Latn-RS" sz="2000" b="1" dirty="0" smtClean="0"/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r-Latn-RS" sz="2000" b="1" dirty="0" smtClean="0"/>
              <a:t>Analiza mora biti urađena u formi otvorenog dokumenta</a:t>
            </a:r>
            <a:r>
              <a:rPr lang="en-US" sz="2000" b="1" dirty="0" smtClean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5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5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5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5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5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5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6FA4DE-4814-4E70-85E0-66FCEAA9CFB1}" type="slidenum">
              <a:rPr lang="en-GB" altLang="sr-Latn-RS"/>
              <a:pPr eaLnBrk="1" hangingPunct="1"/>
              <a:t>7</a:t>
            </a:fld>
            <a:endParaRPr lang="en-GB" altLang="sr-Latn-R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08533" y="3140968"/>
            <a:ext cx="778790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en-US" sz="2000" b="1" kern="0" dirty="0" smtClean="0">
                <a:solidFill>
                  <a:schemeClr val="tx2"/>
                </a:solidFill>
              </a:rPr>
              <a:t>Harry Basset:</a:t>
            </a:r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“Ne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verujem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možete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obavite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današnji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posao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jučerašnjim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metodama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da se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zateknete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sutra</a:t>
            </a: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</a:t>
            </a:r>
            <a:endParaRPr lang="en-US" sz="3600" b="1" kern="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7564" y="891300"/>
            <a:ext cx="79782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200"/>
              </a:spcAft>
            </a:pPr>
            <a:r>
              <a:rPr lang="sr-Latn-C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Količina </a:t>
            </a: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potrebnih </a:t>
            </a:r>
            <a:r>
              <a:rPr lang="sr-Latn-C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informacija će se vremenom povećavati, </a:t>
            </a: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 i obim budućih Analiza o zonama opasnosti će vremenom biti sve veći. </a:t>
            </a:r>
            <a:r>
              <a:rPr lang="sr-Latn-C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Sadržaj analize se u INSTITUTU menja i dopunjava na mesečnom nivou. To </a:t>
            </a: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zahteva konstantnu </a:t>
            </a:r>
            <a:r>
              <a:rPr lang="sr-Latn-C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posvećenost mlađih kolega </a:t>
            </a: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praćenju i primeni aktuelnih informacija, odnosno permanentnom obrazovanju svih učesnika u poslu.</a:t>
            </a:r>
            <a:endParaRPr lang="sr-Latn-RS" sz="1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58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IP</Template>
  <TotalTime>5463</TotalTime>
  <Words>612</Words>
  <Application>Microsoft Office PowerPoint</Application>
  <PresentationFormat>On-screen Show (4:3)</PresentationFormat>
  <Paragraphs>65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Verdana</vt:lpstr>
      <vt:lpstr>Wingdings</vt:lpstr>
      <vt:lpstr>Cliff</vt:lpstr>
      <vt:lpstr>PowerPoint Presentation</vt:lpstr>
      <vt:lpstr>OBAVEZA IZRADE EPD-A  (ANALIZA O ZONAMA OPASNOSTI)</vt:lpstr>
      <vt:lpstr>PROBLEMI U PRAKSI</vt:lpstr>
      <vt:lpstr>DOSADAŠNJE ISKUSTVO (1)</vt:lpstr>
      <vt:lpstr>DOSADAŠNJE ISKUSTVO (2)</vt:lpstr>
      <vt:lpstr>PREDLOG SADRŽAJA</vt:lpstr>
      <vt:lpstr>PowerPoint Presentation</vt:lpstr>
    </vt:vector>
  </TitlesOfParts>
  <Company>izp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acl4133b</dc:creator>
  <cp:lastModifiedBy>Laslo Poljak</cp:lastModifiedBy>
  <cp:revision>133</cp:revision>
  <cp:lastPrinted>2000-08-15T11:54:46Z</cp:lastPrinted>
  <dcterms:created xsi:type="dcterms:W3CDTF">1999-11-15T08:58:42Z</dcterms:created>
  <dcterms:modified xsi:type="dcterms:W3CDTF">2019-06-06T05:31:27Z</dcterms:modified>
</cp:coreProperties>
</file>