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6"/>
  </p:notesMasterIdLst>
  <p:sldIdLst>
    <p:sldId id="256" r:id="rId2"/>
    <p:sldId id="290" r:id="rId3"/>
    <p:sldId id="291" r:id="rId4"/>
    <p:sldId id="297" r:id="rId5"/>
    <p:sldId id="298" r:id="rId6"/>
    <p:sldId id="300" r:id="rId7"/>
    <p:sldId id="317" r:id="rId8"/>
    <p:sldId id="296" r:id="rId9"/>
    <p:sldId id="299" r:id="rId10"/>
    <p:sldId id="318" r:id="rId11"/>
    <p:sldId id="301" r:id="rId12"/>
    <p:sldId id="310" r:id="rId13"/>
    <p:sldId id="302" r:id="rId14"/>
    <p:sldId id="307" r:id="rId15"/>
    <p:sldId id="308" r:id="rId16"/>
    <p:sldId id="309" r:id="rId17"/>
    <p:sldId id="319" r:id="rId18"/>
    <p:sldId id="311" r:id="rId19"/>
    <p:sldId id="312" r:id="rId20"/>
    <p:sldId id="313" r:id="rId21"/>
    <p:sldId id="314" r:id="rId22"/>
    <p:sldId id="320" r:id="rId23"/>
    <p:sldId id="315" r:id="rId24"/>
    <p:sldId id="316" r:id="rId25"/>
  </p:sldIdLst>
  <p:sldSz cx="9144000" cy="6858000" type="screen4x3"/>
  <p:notesSz cx="6799263" cy="9929813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7724606-8B39-4062-A4A5-E46C0EDB4C32}">
          <p14:sldIdLst>
            <p14:sldId id="256"/>
            <p14:sldId id="290"/>
          </p14:sldIdLst>
        </p14:section>
        <p14:section name="2" id="{BF30ABF5-313A-4E44-B157-348F4D3B9D54}">
          <p14:sldIdLst>
            <p14:sldId id="291"/>
            <p14:sldId id="297"/>
            <p14:sldId id="298"/>
            <p14:sldId id="300"/>
            <p14:sldId id="317"/>
            <p14:sldId id="296"/>
            <p14:sldId id="299"/>
            <p14:sldId id="318"/>
            <p14:sldId id="301"/>
            <p14:sldId id="310"/>
            <p14:sldId id="302"/>
            <p14:sldId id="307"/>
            <p14:sldId id="308"/>
            <p14:sldId id="309"/>
            <p14:sldId id="319"/>
            <p14:sldId id="311"/>
            <p14:sldId id="312"/>
            <p14:sldId id="313"/>
            <p14:sldId id="314"/>
            <p14:sldId id="320"/>
            <p14:sldId id="315"/>
            <p14:sldId id="316"/>
          </p14:sldIdLst>
        </p14:section>
        <p14:section name="3" id="{60A94A36-34BC-468C-B92A-4ED6641A55C6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49" autoAdjust="0"/>
    <p:restoredTop sz="94676" autoAdjust="0"/>
  </p:normalViewPr>
  <p:slideViewPr>
    <p:cSldViewPr>
      <p:cViewPr varScale="1">
        <p:scale>
          <a:sx n="109" d="100"/>
          <a:sy n="109" d="100"/>
        </p:scale>
        <p:origin x="163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91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image" Target="../media/image17.wmf"/><Relationship Id="rId7" Type="http://schemas.openxmlformats.org/officeDocument/2006/relationships/image" Target="../media/image21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image" Target="../media/image32.wmf"/><Relationship Id="rId7" Type="http://schemas.openxmlformats.org/officeDocument/2006/relationships/image" Target="../media/image36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Relationship Id="rId6" Type="http://schemas.openxmlformats.org/officeDocument/2006/relationships/image" Target="../media/image35.wmf"/><Relationship Id="rId5" Type="http://schemas.openxmlformats.org/officeDocument/2006/relationships/image" Target="../media/image34.wmf"/><Relationship Id="rId4" Type="http://schemas.openxmlformats.org/officeDocument/2006/relationships/image" Target="../media/image3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348" cy="496491"/>
          </a:xfrm>
          <a:prstGeom prst="rect">
            <a:avLst/>
          </a:prstGeom>
        </p:spPr>
        <p:txBody>
          <a:bodyPr vert="horz" lIns="92219" tIns="46110" rIns="92219" bIns="46110" rtlCol="0"/>
          <a:lstStyle>
            <a:lvl1pPr algn="l">
              <a:defRPr sz="1200"/>
            </a:lvl1pPr>
          </a:lstStyle>
          <a:p>
            <a:endParaRPr lang="hr-H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3" y="0"/>
            <a:ext cx="2946348" cy="496491"/>
          </a:xfrm>
          <a:prstGeom prst="rect">
            <a:avLst/>
          </a:prstGeom>
        </p:spPr>
        <p:txBody>
          <a:bodyPr vert="horz" lIns="92219" tIns="46110" rIns="92219" bIns="46110" rtlCol="0"/>
          <a:lstStyle>
            <a:lvl1pPr algn="r">
              <a:defRPr sz="1200"/>
            </a:lvl1pPr>
          </a:lstStyle>
          <a:p>
            <a:fld id="{0D3240B1-E536-4A09-A1A1-598F7B67CA43}" type="datetimeFigureOut">
              <a:rPr lang="hr-HR" smtClean="0"/>
              <a:t>19.4.2019.</a:t>
            </a:fld>
            <a:endParaRPr lang="hr-H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0937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19" tIns="46110" rIns="92219" bIns="46110" rtlCol="0" anchor="ctr"/>
          <a:lstStyle/>
          <a:p>
            <a:endParaRPr lang="hr-H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vert="horz" lIns="92219" tIns="46110" rIns="92219" bIns="4611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1599"/>
            <a:ext cx="2946348" cy="496491"/>
          </a:xfrm>
          <a:prstGeom prst="rect">
            <a:avLst/>
          </a:prstGeom>
        </p:spPr>
        <p:txBody>
          <a:bodyPr vert="horz" lIns="92219" tIns="46110" rIns="92219" bIns="46110" rtlCol="0" anchor="b"/>
          <a:lstStyle>
            <a:lvl1pPr algn="l">
              <a:defRPr sz="1200"/>
            </a:lvl1pPr>
          </a:lstStyle>
          <a:p>
            <a:endParaRPr lang="hr-H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3" y="9431599"/>
            <a:ext cx="2946348" cy="496491"/>
          </a:xfrm>
          <a:prstGeom prst="rect">
            <a:avLst/>
          </a:prstGeom>
        </p:spPr>
        <p:txBody>
          <a:bodyPr vert="horz" lIns="92219" tIns="46110" rIns="92219" bIns="46110" rtlCol="0" anchor="b"/>
          <a:lstStyle>
            <a:lvl1pPr algn="r">
              <a:defRPr sz="1200"/>
            </a:lvl1pPr>
          </a:lstStyle>
          <a:p>
            <a:fld id="{5508F0EF-326F-43D6-A593-16374231CF2B}" type="slidenum">
              <a:rPr lang="hr-HR" smtClean="0"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3459629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8F0EF-326F-43D6-A593-16374231CF2B}" type="slidenum">
              <a:rPr lang="hr-HR" smtClean="0"/>
              <a:t>1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915861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8F0EF-326F-43D6-A593-16374231CF2B}" type="slidenum">
              <a:rPr lang="hr-HR" smtClean="0"/>
              <a:t>2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6576917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08F0EF-326F-43D6-A593-16374231CF2B}" type="slidenum">
              <a:rPr kumimoji="0" lang="hr-H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hr-H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34846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08F0EF-326F-43D6-A593-16374231CF2B}" type="slidenum">
              <a:rPr kumimoji="0" lang="hr-H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hr-H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37661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08F0EF-326F-43D6-A593-16374231CF2B}" type="slidenum">
              <a:rPr kumimoji="0" lang="hr-H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hr-H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28921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08F0EF-326F-43D6-A593-16374231CF2B}" type="slidenum">
              <a:rPr kumimoji="0" lang="hr-H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hr-H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3716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0BCEA-7749-45C7-89D0-412DA16124B5}" type="datetime1">
              <a:rPr lang="hr-HR" smtClean="0"/>
              <a:t>19.4.2019.</a:t>
            </a:fld>
            <a:endParaRPr lang="hr-HR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INEL-MONTAŽA d.o.o.</a:t>
            </a: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F8D81-B9AF-4D63-9A80-CA3D37277427}" type="slidenum">
              <a:rPr lang="hr-HR" smtClean="0"/>
              <a:t>‹#›</a:t>
            </a:fld>
            <a:endParaRPr lang="hr-HR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176582-1A0D-4192-A1D5-6580F612747B}" type="datetime1">
              <a:rPr lang="hr-HR" smtClean="0"/>
              <a:t>19.4.2019.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INEL-MONTAŽA d.o.o.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F8D81-B9AF-4D63-9A80-CA3D37277427}" type="slidenum">
              <a:rPr lang="hr-HR" smtClean="0"/>
              <a:t>‹#›</a:t>
            </a:fld>
            <a:endParaRPr lang="hr-H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E952F-7A94-43CC-9D90-1F8DFD7E979B}" type="datetime1">
              <a:rPr lang="hr-HR" smtClean="0"/>
              <a:t>19.4.2019.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INEL-MONTAŽA d.o.o.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F8D81-B9AF-4D63-9A80-CA3D37277427}" type="slidenum">
              <a:rPr lang="hr-HR" smtClean="0"/>
              <a:t>‹#›</a:t>
            </a:fld>
            <a:endParaRPr lang="hr-H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DA3F6-41C8-43B6-B3ED-F67BF3B73668}" type="datetime1">
              <a:rPr lang="hr-HR" smtClean="0"/>
              <a:t>19.4.2019.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INEL-MONTAŽA d.o.o.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F8D81-B9AF-4D63-9A80-CA3D37277427}" type="slidenum">
              <a:rPr lang="hr-HR" smtClean="0"/>
              <a:t>‹#›</a:t>
            </a:fld>
            <a:endParaRPr lang="hr-H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D4C33-F6F6-4617-8386-D3626D6113FF}" type="datetime1">
              <a:rPr lang="hr-HR" smtClean="0"/>
              <a:t>19.4.2019.</a:t>
            </a:fld>
            <a:endParaRPr lang="hr-H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INEL-MONTAŽA d.o.o.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3BF8D81-B9AF-4D63-9A80-CA3D37277427}" type="slidenum">
              <a:rPr lang="hr-HR" smtClean="0"/>
              <a:t>‹#›</a:t>
            </a:fld>
            <a:endParaRPr lang="hr-HR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FA3BA-4C95-4131-8E16-38C4EA50078A}" type="datetime1">
              <a:rPr lang="hr-HR" smtClean="0"/>
              <a:t>19.4.2019.</a:t>
            </a:fld>
            <a:endParaRPr lang="hr-H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INEL-MONTAŽA d.o.o.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F8D81-B9AF-4D63-9A80-CA3D37277427}" type="slidenum">
              <a:rPr lang="hr-HR" smtClean="0"/>
              <a:t>‹#›</a:t>
            </a:fld>
            <a:endParaRPr lang="hr-H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01CD2C-E884-43DA-8A49-DC36B06EAFDB}" type="datetime1">
              <a:rPr lang="hr-HR" smtClean="0"/>
              <a:t>19.4.2019.</a:t>
            </a:fld>
            <a:endParaRPr lang="hr-H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INEL-MONTAŽA d.o.o.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F8D81-B9AF-4D63-9A80-CA3D37277427}" type="slidenum">
              <a:rPr lang="hr-HR" smtClean="0"/>
              <a:t>‹#›</a:t>
            </a:fld>
            <a:endParaRPr lang="hr-H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D4369-9CCB-43C9-9B3E-212A09E89326}" type="datetime1">
              <a:rPr lang="hr-HR" smtClean="0"/>
              <a:t>19.4.2019.</a:t>
            </a:fld>
            <a:endParaRPr lang="hr-H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INEL-MONTAŽA d.o.o.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F8D81-B9AF-4D63-9A80-CA3D37277427}" type="slidenum">
              <a:rPr lang="hr-HR" smtClean="0"/>
              <a:t>‹#›</a:t>
            </a:fld>
            <a:endParaRPr lang="hr-H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4C270-EC56-4120-BB69-5841454258E4}" type="datetime1">
              <a:rPr lang="hr-HR" smtClean="0"/>
              <a:t>19.4.2019.</a:t>
            </a:fld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INEL-MONTAŽA d.o.o.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F8D81-B9AF-4D63-9A80-CA3D37277427}" type="slidenum">
              <a:rPr lang="hr-HR" smtClean="0"/>
              <a:t>‹#›</a:t>
            </a:fld>
            <a:endParaRPr lang="hr-H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ABFB6-BF08-4255-9039-F2941ABEDFE1}" type="datetime1">
              <a:rPr lang="hr-HR" smtClean="0"/>
              <a:t>19.4.2019.</a:t>
            </a:fld>
            <a:endParaRPr lang="hr-H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INEL-MONTAŽA d.o.o.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F8D81-B9AF-4D63-9A80-CA3D37277427}" type="slidenum">
              <a:rPr lang="hr-HR" smtClean="0"/>
              <a:t>‹#›</a:t>
            </a:fld>
            <a:endParaRPr lang="hr-H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DBB3C-8070-418F-B549-D05F0383AA44}" type="datetime1">
              <a:rPr lang="hr-HR" smtClean="0"/>
              <a:t>19.4.2019.</a:t>
            </a:fld>
            <a:endParaRPr lang="hr-H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r-HR" dirty="0"/>
              <a:t>INEL-MONTAŽA d.o.o.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F8D81-B9AF-4D63-9A80-CA3D37277427}" type="slidenum">
              <a:rPr lang="hr-HR" smtClean="0"/>
              <a:t>‹#›</a:t>
            </a:fld>
            <a:endParaRPr lang="hr-H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A91E132-EBD0-4C58-9205-BE4E5EAC0A12}" type="datetime1">
              <a:rPr lang="hr-HR" smtClean="0"/>
              <a:t>19.4.2019.</a:t>
            </a:fld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r>
              <a:rPr lang="hr-HR" dirty="0"/>
              <a:t>INEL-MONTAŽA d.o.o.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3BF8D81-B9AF-4D63-9A80-CA3D37277427}" type="slidenum">
              <a:rPr lang="hr-HR" smtClean="0"/>
              <a:t>‹#›</a:t>
            </a:fld>
            <a:endParaRPr lang="hr-HR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dt="0"/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el-monta&#382;a.hr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19.wmf"/><Relationship Id="rId18" Type="http://schemas.openxmlformats.org/officeDocument/2006/relationships/image" Target="../media/image25.png"/><Relationship Id="rId26" Type="http://schemas.openxmlformats.org/officeDocument/2006/relationships/image" Target="../media/image29.png"/><Relationship Id="rId3" Type="http://schemas.openxmlformats.org/officeDocument/2006/relationships/image" Target="../media/image1.jpeg"/><Relationship Id="rId21" Type="http://schemas.openxmlformats.org/officeDocument/2006/relationships/oleObject" Target="../embeddings/oleObject7.bin"/><Relationship Id="rId7" Type="http://schemas.openxmlformats.org/officeDocument/2006/relationships/image" Target="../media/image16.wmf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24.png"/><Relationship Id="rId25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8.wmf"/><Relationship Id="rId24" Type="http://schemas.openxmlformats.org/officeDocument/2006/relationships/image" Target="../media/image22.wmf"/><Relationship Id="rId5" Type="http://schemas.openxmlformats.org/officeDocument/2006/relationships/image" Target="../media/image15.wmf"/><Relationship Id="rId15" Type="http://schemas.openxmlformats.org/officeDocument/2006/relationships/image" Target="../media/image20.wmf"/><Relationship Id="rId23" Type="http://schemas.openxmlformats.org/officeDocument/2006/relationships/oleObject" Target="../embeddings/oleObject8.bin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26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17.wmf"/><Relationship Id="rId14" Type="http://schemas.openxmlformats.org/officeDocument/2006/relationships/oleObject" Target="../embeddings/oleObject6.bin"/><Relationship Id="rId22" Type="http://schemas.openxmlformats.org/officeDocument/2006/relationships/image" Target="../media/image21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13" Type="http://schemas.openxmlformats.org/officeDocument/2006/relationships/image" Target="../media/image34.wmf"/><Relationship Id="rId18" Type="http://schemas.openxmlformats.org/officeDocument/2006/relationships/oleObject" Target="../embeddings/oleObject16.bin"/><Relationship Id="rId3" Type="http://schemas.openxmlformats.org/officeDocument/2006/relationships/image" Target="../media/image1.jpeg"/><Relationship Id="rId7" Type="http://schemas.openxmlformats.org/officeDocument/2006/relationships/image" Target="../media/image31.wmf"/><Relationship Id="rId12" Type="http://schemas.openxmlformats.org/officeDocument/2006/relationships/oleObject" Target="../embeddings/oleObject13.bin"/><Relationship Id="rId17" Type="http://schemas.openxmlformats.org/officeDocument/2006/relationships/image" Target="../media/image36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5.bin"/><Relationship Id="rId20" Type="http://schemas.openxmlformats.org/officeDocument/2006/relationships/image" Target="../media/image38.png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33.wmf"/><Relationship Id="rId5" Type="http://schemas.openxmlformats.org/officeDocument/2006/relationships/image" Target="../media/image30.wmf"/><Relationship Id="rId15" Type="http://schemas.openxmlformats.org/officeDocument/2006/relationships/image" Target="../media/image35.wmf"/><Relationship Id="rId10" Type="http://schemas.openxmlformats.org/officeDocument/2006/relationships/oleObject" Target="../embeddings/oleObject12.bin"/><Relationship Id="rId19" Type="http://schemas.openxmlformats.org/officeDocument/2006/relationships/image" Target="../media/image37.wmf"/><Relationship Id="rId4" Type="http://schemas.openxmlformats.org/officeDocument/2006/relationships/oleObject" Target="../embeddings/oleObject9.bin"/><Relationship Id="rId9" Type="http://schemas.openxmlformats.org/officeDocument/2006/relationships/image" Target="../media/image32.wmf"/><Relationship Id="rId14" Type="http://schemas.openxmlformats.org/officeDocument/2006/relationships/oleObject" Target="../embeddings/oleObject1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-324544" y="6381328"/>
            <a:ext cx="3352800" cy="365125"/>
          </a:xfrm>
        </p:spPr>
        <p:txBody>
          <a:bodyPr/>
          <a:lstStyle/>
          <a:p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INEL-MONTAŽA d.o.o.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F8D81-B9AF-4D63-9A80-CA3D37277427}" type="slidenum">
              <a:rPr lang="hr-HR" sz="140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fld>
            <a:endParaRPr lang="hr-H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251520" y="6453336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3">
            <a:extLst>
              <a:ext uri="{FF2B5EF4-FFF2-40B4-BE49-F238E27FC236}">
                <a16:creationId xmlns:a16="http://schemas.microsoft.com/office/drawing/2014/main" id="{1C669690-6E81-486F-92C9-AD63E434DD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582" y="428650"/>
            <a:ext cx="7461549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hr-HR" altLang="sr-Latn-RS" sz="2400" b="1" dirty="0">
                <a:solidFill>
                  <a:schemeClr val="tx1">
                    <a:lumMod val="85000"/>
                  </a:schemeClr>
                </a:solidFill>
              </a:rPr>
              <a:t>10. Međunarodna Ex tribina</a:t>
            </a:r>
          </a:p>
          <a:p>
            <a:pPr algn="ctr" eaLnBrk="1" hangingPunct="1"/>
            <a:r>
              <a:rPr lang="hr-HR" altLang="sr-Latn-RS" sz="2400" b="1" dirty="0">
                <a:solidFill>
                  <a:schemeClr val="tx1">
                    <a:lumMod val="85000"/>
                  </a:schemeClr>
                </a:solidFill>
              </a:rPr>
              <a:t>Fruška Gora, 06.- 07. 06. 2019.</a:t>
            </a:r>
          </a:p>
          <a:p>
            <a:pPr algn="ctr" eaLnBrk="1" hangingPunct="1"/>
            <a:endParaRPr lang="hr-HR" altLang="sr-Latn-RS" sz="2400" b="1" dirty="0"/>
          </a:p>
        </p:txBody>
      </p:sp>
      <p:sp>
        <p:nvSpPr>
          <p:cNvPr id="14" name="Text Box 4">
            <a:extLst>
              <a:ext uri="{FF2B5EF4-FFF2-40B4-BE49-F238E27FC236}">
                <a16:creationId xmlns:a16="http://schemas.microsoft.com/office/drawing/2014/main" id="{01825D09-F9F9-4066-8F72-2F8F72B9A2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891" y="2221408"/>
            <a:ext cx="7490241" cy="4231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hr-HR" sz="3000" b="1" cap="all" dirty="0">
                <a:solidFill>
                  <a:schemeClr val="bg1">
                    <a:lumMod val="75000"/>
                    <a:lumOff val="25000"/>
                  </a:schemeClr>
                </a:solidFill>
                <a:latin typeface="Arial" charset="0"/>
              </a:rPr>
              <a:t>Elektromotorni  pogoni</a:t>
            </a:r>
          </a:p>
          <a:p>
            <a:pPr algn="ctr" eaLnBrk="1" hangingPunct="1">
              <a:defRPr/>
            </a:pPr>
            <a:r>
              <a:rPr lang="hr-HR" sz="3000" b="1" cap="all" dirty="0">
                <a:solidFill>
                  <a:schemeClr val="bg1">
                    <a:lumMod val="75000"/>
                    <a:lumOff val="25000"/>
                  </a:schemeClr>
                </a:solidFill>
                <a:latin typeface="Arial" charset="0"/>
              </a:rPr>
              <a:t>U  „e</a:t>
            </a:r>
            <a:r>
              <a:rPr lang="hr-HR" sz="3000" b="1" dirty="0">
                <a:solidFill>
                  <a:schemeClr val="bg1">
                    <a:lumMod val="75000"/>
                    <a:lumOff val="25000"/>
                  </a:schemeClr>
                </a:solidFill>
                <a:latin typeface="Arial" charset="0"/>
              </a:rPr>
              <a:t>x”  IZVEDBI</a:t>
            </a:r>
          </a:p>
          <a:p>
            <a:pPr algn="ctr" eaLnBrk="1" hangingPunct="1">
              <a:defRPr/>
            </a:pPr>
            <a:endParaRPr lang="hr-HR" sz="1200" b="1" dirty="0">
              <a:latin typeface="Arial" charset="0"/>
            </a:endParaRPr>
          </a:p>
          <a:p>
            <a:pPr algn="ctr" eaLnBrk="1" hangingPunct="1">
              <a:defRPr/>
            </a:pPr>
            <a:endParaRPr lang="hr-HR" sz="1200" b="1" dirty="0">
              <a:latin typeface="Arial" charset="0"/>
            </a:endParaRPr>
          </a:p>
          <a:p>
            <a:pPr algn="ctr" eaLnBrk="1" hangingPunct="1">
              <a:defRPr/>
            </a:pPr>
            <a:endParaRPr lang="hr-HR" sz="1200" b="1" dirty="0">
              <a:latin typeface="Arial" charset="0"/>
            </a:endParaRPr>
          </a:p>
          <a:p>
            <a:pPr algn="ctr" eaLnBrk="1" hangingPunct="1">
              <a:defRPr/>
            </a:pPr>
            <a:endParaRPr lang="hr-HR" sz="1200" b="1" dirty="0">
              <a:latin typeface="Arial" charset="0"/>
            </a:endParaRPr>
          </a:p>
          <a:p>
            <a:pPr algn="ctr" eaLnBrk="1" hangingPunct="1">
              <a:defRPr/>
            </a:pPr>
            <a:endParaRPr lang="hr-HR" sz="1200" b="1" dirty="0">
              <a:latin typeface="Arial" charset="0"/>
            </a:endParaRPr>
          </a:p>
          <a:p>
            <a:pPr algn="ctr" eaLnBrk="1" hangingPunct="1">
              <a:defRPr/>
            </a:pPr>
            <a:r>
              <a:rPr lang="hr-HR" sz="2200" b="1" dirty="0">
                <a:solidFill>
                  <a:schemeClr val="tx1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hr-HR" sz="2000" b="1" dirty="0">
                <a:solidFill>
                  <a:schemeClr val="tx1">
                    <a:lumMod val="85000"/>
                  </a:schemeClr>
                </a:solidFill>
                <a:latin typeface="Arial" charset="0"/>
              </a:rPr>
              <a:t>Doc. dr. sc. Ivica Gavranić, dipl. ing. el.</a:t>
            </a:r>
          </a:p>
          <a:p>
            <a:pPr algn="ctr" eaLnBrk="1" hangingPunct="1">
              <a:defRPr/>
            </a:pPr>
            <a:endParaRPr lang="hr-HR" sz="800" b="1" dirty="0">
              <a:solidFill>
                <a:schemeClr val="tx1">
                  <a:lumMod val="85000"/>
                </a:schemeClr>
              </a:solidFill>
              <a:latin typeface="Arial" charset="0"/>
            </a:endParaRPr>
          </a:p>
          <a:p>
            <a:pPr algn="ctr" eaLnBrk="1" hangingPunct="1">
              <a:defRPr/>
            </a:pPr>
            <a:endParaRPr lang="hr-HR" sz="800" b="1" dirty="0">
              <a:solidFill>
                <a:schemeClr val="tx1">
                  <a:lumMod val="85000"/>
                </a:schemeClr>
              </a:solidFill>
              <a:latin typeface="Arial" charset="0"/>
            </a:endParaRPr>
          </a:p>
          <a:p>
            <a:pPr algn="ctr" eaLnBrk="1" hangingPunct="1">
              <a:defRPr/>
            </a:pPr>
            <a:endParaRPr lang="hr-HR" sz="800" b="1" dirty="0">
              <a:solidFill>
                <a:schemeClr val="tx1">
                  <a:lumMod val="85000"/>
                </a:schemeClr>
              </a:solidFill>
              <a:latin typeface="Arial" charset="0"/>
            </a:endParaRPr>
          </a:p>
          <a:p>
            <a:pPr algn="ctr" eaLnBrk="1" hangingPunct="1">
              <a:defRPr/>
            </a:pPr>
            <a:endParaRPr lang="hr-HR" sz="800" b="1" dirty="0">
              <a:solidFill>
                <a:schemeClr val="tx1">
                  <a:lumMod val="85000"/>
                </a:schemeClr>
              </a:solidFill>
              <a:latin typeface="Arial" charset="0"/>
            </a:endParaRPr>
          </a:p>
          <a:p>
            <a:pPr algn="ctr" eaLnBrk="1" hangingPunct="1">
              <a:defRPr/>
            </a:pPr>
            <a:endParaRPr lang="hr-HR" sz="800" b="1" dirty="0">
              <a:solidFill>
                <a:schemeClr val="tx1">
                  <a:lumMod val="85000"/>
                </a:schemeClr>
              </a:solidFill>
              <a:latin typeface="Arial" charset="0"/>
            </a:endParaRPr>
          </a:p>
          <a:p>
            <a:pPr algn="ctr" eaLnBrk="1" hangingPunct="1">
              <a:defRPr/>
            </a:pPr>
            <a:endParaRPr lang="hr-HR" sz="800" b="1" dirty="0">
              <a:solidFill>
                <a:schemeClr val="tx1">
                  <a:lumMod val="85000"/>
                </a:schemeClr>
              </a:solidFill>
              <a:latin typeface="Arial" charset="0"/>
            </a:endParaRPr>
          </a:p>
          <a:p>
            <a:pPr algn="ctr" eaLnBrk="1" hangingPunct="1">
              <a:defRPr/>
            </a:pPr>
            <a:endParaRPr lang="hr-HR" sz="800" b="1" dirty="0">
              <a:solidFill>
                <a:schemeClr val="tx1">
                  <a:lumMod val="85000"/>
                </a:schemeClr>
              </a:solidFill>
              <a:latin typeface="Arial" charset="0"/>
            </a:endParaRPr>
          </a:p>
          <a:p>
            <a:pPr algn="ctr" eaLnBrk="1" hangingPunct="1">
              <a:defRPr/>
            </a:pPr>
            <a:endParaRPr lang="hr-HR" sz="800" b="1" dirty="0">
              <a:solidFill>
                <a:schemeClr val="tx1">
                  <a:lumMod val="85000"/>
                </a:schemeClr>
              </a:solidFill>
              <a:latin typeface="Arial" charset="0"/>
            </a:endParaRPr>
          </a:p>
          <a:p>
            <a:pPr algn="ctr" eaLnBrk="1" hangingPunct="1">
              <a:defRPr/>
            </a:pPr>
            <a:endParaRPr lang="hr-HR" sz="800" b="1" dirty="0">
              <a:solidFill>
                <a:schemeClr val="tx1">
                  <a:lumMod val="85000"/>
                </a:schemeClr>
              </a:solidFill>
              <a:latin typeface="Arial" charset="0"/>
            </a:endParaRPr>
          </a:p>
          <a:p>
            <a:pPr algn="ctr" eaLnBrk="1" hangingPunct="1">
              <a:defRPr/>
            </a:pPr>
            <a:endParaRPr lang="hr-HR" sz="800" b="1" dirty="0">
              <a:solidFill>
                <a:schemeClr val="tx1">
                  <a:lumMod val="85000"/>
                </a:schemeClr>
              </a:solidFill>
              <a:latin typeface="Arial" charset="0"/>
            </a:endParaRPr>
          </a:p>
          <a:p>
            <a:pPr algn="ctr" eaLnBrk="1" hangingPunct="1">
              <a:defRPr/>
            </a:pPr>
            <a:endParaRPr lang="hr-HR" sz="300" b="1" dirty="0">
              <a:solidFill>
                <a:schemeClr val="tx1">
                  <a:lumMod val="85000"/>
                </a:schemeClr>
              </a:solidFill>
              <a:latin typeface="Arial" charset="0"/>
            </a:endParaRPr>
          </a:p>
          <a:p>
            <a:pPr algn="ctr" eaLnBrk="1" hangingPunct="1">
              <a:defRPr/>
            </a:pPr>
            <a:r>
              <a:rPr lang="hr-HR" b="1" dirty="0">
                <a:solidFill>
                  <a:schemeClr val="tx1">
                    <a:lumMod val="85000"/>
                  </a:schemeClr>
                </a:solidFill>
                <a:latin typeface="Arial" charset="0"/>
              </a:rPr>
              <a:t>INEL - Montaža</a:t>
            </a:r>
          </a:p>
          <a:p>
            <a:pPr algn="ctr" eaLnBrk="1" hangingPunct="1">
              <a:defRPr/>
            </a:pPr>
            <a:r>
              <a:rPr lang="hr-HR" b="1" dirty="0">
                <a:solidFill>
                  <a:schemeClr val="accent4">
                    <a:lumMod val="50000"/>
                  </a:schemeClr>
                </a:solidFill>
                <a:latin typeface="Arial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www.inel-montaža.hr</a:t>
            </a:r>
            <a:endParaRPr lang="hr-HR" b="1" dirty="0">
              <a:solidFill>
                <a:schemeClr val="accent4">
                  <a:lumMod val="50000"/>
                </a:schemeClr>
              </a:solidFill>
              <a:latin typeface="Arial" charset="0"/>
            </a:endParaRPr>
          </a:p>
          <a:p>
            <a:pPr algn="ctr" eaLnBrk="1" hangingPunct="1">
              <a:defRPr/>
            </a:pPr>
            <a:endParaRPr lang="hr-HR" sz="800" b="1" dirty="0">
              <a:latin typeface="Arial" charset="0"/>
            </a:endParaRPr>
          </a:p>
        </p:txBody>
      </p:sp>
      <p:pic>
        <p:nvPicPr>
          <p:cNvPr id="7" name="Picture 2" descr="15cm_INEL_plavo">
            <a:extLst>
              <a:ext uri="{FF2B5EF4-FFF2-40B4-BE49-F238E27FC236}">
                <a16:creationId xmlns:a16="http://schemas.microsoft.com/office/drawing/2014/main" id="{4B66D679-3832-4D76-AC5B-0D1D30055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5154723"/>
            <a:ext cx="1152128" cy="434517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innerShdw blurRad="63500">
              <a:prstClr val="black"/>
            </a:innerShdw>
          </a:effectLst>
          <a:extLst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D08F48-87DE-4FCA-B886-0F85B8C7E21A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60"/>
          <a:stretch>
            <a:fillRect/>
          </a:stretch>
        </p:blipFill>
        <p:spPr bwMode="auto">
          <a:xfrm>
            <a:off x="5076056" y="5154722"/>
            <a:ext cx="360040" cy="425586"/>
          </a:xfrm>
          <a:prstGeom prst="rect">
            <a:avLst/>
          </a:prstGeom>
          <a:noFill/>
          <a:ln>
            <a:noFill/>
          </a:ln>
          <a:effectLst>
            <a:innerShdw blurRad="190500">
              <a:prstClr val="black"/>
            </a:innerShdw>
          </a:effectLst>
          <a:extLst/>
        </p:spPr>
      </p:pic>
    </p:spTree>
    <p:extLst>
      <p:ext uri="{BB962C8B-B14F-4D97-AF65-F5344CB8AC3E}">
        <p14:creationId xmlns:p14="http://schemas.microsoft.com/office/powerpoint/2010/main" val="25666904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-324544" y="6381328"/>
            <a:ext cx="3352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shade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INEL-MONTAŽA d.o.o.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BF8D81-B9AF-4D63-9A80-CA3D37277427}" type="slidenum">
              <a:rPr kumimoji="0" lang="hr-HR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shade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shade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251520" y="6453336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22">
            <a:extLst>
              <a:ext uri="{FF2B5EF4-FFF2-40B4-BE49-F238E27FC236}">
                <a16:creationId xmlns:a16="http://schemas.microsoft.com/office/drawing/2014/main" id="{F7BE2A35-9EE2-42BA-9D17-4428CD193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7196" y="764952"/>
            <a:ext cx="719524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hr-HR" altLang="sr-Latn-R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Uvod - zašto „Ex” zaštita elektromotornog pogona ?</a:t>
            </a:r>
            <a:endParaRPr kumimoji="1" lang="en-US" altLang="sr-Latn-RS" sz="2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 Box 23">
            <a:extLst>
              <a:ext uri="{FF2B5EF4-FFF2-40B4-BE49-F238E27FC236}">
                <a16:creationId xmlns:a16="http://schemas.microsoft.com/office/drawing/2014/main" id="{72AE7176-5C21-4CF4-82FD-84F6093C8A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1172" y="2925539"/>
            <a:ext cx="637145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hr-HR" altLang="sr-Latn-R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Asinkroni elektromotori u vrsti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hr-HR" altLang="sr-Latn-R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zaštite povećana sigurnost „Ex e”</a:t>
            </a:r>
            <a:endParaRPr kumimoji="1" lang="en-US" altLang="sr-Latn-RS" sz="2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Text Box 24">
            <a:extLst>
              <a:ext uri="{FF2B5EF4-FFF2-40B4-BE49-F238E27FC236}">
                <a16:creationId xmlns:a16="http://schemas.microsoft.com/office/drawing/2014/main" id="{D2DF6E7B-9239-409A-8CE3-345B0E919A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0883" y="4206652"/>
            <a:ext cx="5272088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sr-Latn-RS" sz="2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7" name="Picture 29" descr="kugel_blau_kl">
            <a:extLst>
              <a:ext uri="{FF2B5EF4-FFF2-40B4-BE49-F238E27FC236}">
                <a16:creationId xmlns:a16="http://schemas.microsoft.com/office/drawing/2014/main" id="{E4298FAF-FB7D-4032-B1D7-FC3A06063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71" y="850677"/>
            <a:ext cx="469900" cy="323850"/>
          </a:xfrm>
          <a:prstGeom prst="rect">
            <a:avLst/>
          </a:prstGeom>
          <a:solidFill>
            <a:schemeClr val="tx1">
              <a:lumMod val="65000"/>
            </a:schemeClr>
          </a:solidFill>
          <a:ln>
            <a:noFill/>
          </a:ln>
          <a:extLst/>
        </p:spPr>
      </p:pic>
      <p:pic>
        <p:nvPicPr>
          <p:cNvPr id="18" name="Picture 30" descr="kugel_blau_kl">
            <a:extLst>
              <a:ext uri="{FF2B5EF4-FFF2-40B4-BE49-F238E27FC236}">
                <a16:creationId xmlns:a16="http://schemas.microsoft.com/office/drawing/2014/main" id="{99B1B9DB-A946-4E53-B61B-2DB4CE934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072" y="3004914"/>
            <a:ext cx="4699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32">
            <a:extLst>
              <a:ext uri="{FF2B5EF4-FFF2-40B4-BE49-F238E27FC236}">
                <a16:creationId xmlns:a16="http://schemas.microsoft.com/office/drawing/2014/main" id="{679E91BA-38D5-4CF5-8C84-6FCBFAE93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2670" y="5332189"/>
            <a:ext cx="4733925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008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1" lang="hr-HR" altLang="sr-Latn-R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Završni osvrt</a:t>
            </a:r>
            <a:endParaRPr kumimoji="1" lang="en-US" altLang="sr-Latn-RS" sz="2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0" name="Picture 33" descr="kugel_blau_kl">
            <a:extLst>
              <a:ext uri="{FF2B5EF4-FFF2-40B4-BE49-F238E27FC236}">
                <a16:creationId xmlns:a16="http://schemas.microsoft.com/office/drawing/2014/main" id="{1610FF6C-028D-4B29-888D-3581D2795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582" y="5406802"/>
            <a:ext cx="463550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22">
            <a:extLst>
              <a:ext uri="{FF2B5EF4-FFF2-40B4-BE49-F238E27FC236}">
                <a16:creationId xmlns:a16="http://schemas.microsoft.com/office/drawing/2014/main" id="{90E91D7C-B7BF-4529-9AE8-F471670B4C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4117" y="4139977"/>
            <a:ext cx="528478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hr-HR" altLang="sr-Latn-R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Neki rizici i mjere zaštite kod primjene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hr-HR" altLang="sr-Latn-R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U/f pretvarača u „Ex” pogonima</a:t>
            </a:r>
            <a:endParaRPr kumimoji="1" lang="en-US" altLang="sr-Latn-RS" sz="2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2" name="Picture 29" descr="kugel_blau_kl">
            <a:extLst>
              <a:ext uri="{FF2B5EF4-FFF2-40B4-BE49-F238E27FC236}">
                <a16:creationId xmlns:a16="http://schemas.microsoft.com/office/drawing/2014/main" id="{67FEF57D-1D68-4D85-84C3-1C5F4B836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092" y="4225702"/>
            <a:ext cx="4699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22">
            <a:extLst>
              <a:ext uri="{FF2B5EF4-FFF2-40B4-BE49-F238E27FC236}">
                <a16:creationId xmlns:a16="http://schemas.microsoft.com/office/drawing/2014/main" id="{F083F112-A978-4C0C-A7C1-3C83E180B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665" y="1711102"/>
            <a:ext cx="698003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hr-HR" altLang="sr-Latn-R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Asinkroni elektromotori u vrsti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hr-HR" altLang="sr-Latn-R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zaštite oklapanje/neprodorni oklop „Ex d”</a:t>
            </a:r>
            <a:endParaRPr kumimoji="1" lang="en-US" altLang="sr-Latn-RS" sz="2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4" name="Picture 29" descr="kugel_blau_kl">
            <a:extLst>
              <a:ext uri="{FF2B5EF4-FFF2-40B4-BE49-F238E27FC236}">
                <a16:creationId xmlns:a16="http://schemas.microsoft.com/office/drawing/2014/main" id="{DCA96611-74F2-4CF5-A8C9-775B98E1C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96827"/>
            <a:ext cx="4699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7244056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1000"/>
            <a:duotone>
              <a:schemeClr val="bg2">
                <a:shade val="3000"/>
                <a:satMod val="110000"/>
              </a:schemeClr>
              <a:schemeClr val="bg2">
                <a:tint val="60000"/>
                <a:satMod val="425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10">
            <a:extLst>
              <a:ext uri="{FF2B5EF4-FFF2-40B4-BE49-F238E27FC236}">
                <a16:creationId xmlns:a16="http://schemas.microsoft.com/office/drawing/2014/main" id="{F3C51023-D1D3-4653-AF27-0B2FD98B2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324544" y="6381328"/>
            <a:ext cx="3352800" cy="365125"/>
          </a:xfrm>
        </p:spPr>
        <p:txBody>
          <a:bodyPr/>
          <a:lstStyle/>
          <a:p>
            <a:r>
              <a:rPr lang="hr-HR" sz="1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INEL-MONTAŽA d.o.o.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10FD4755-4DE4-42DD-A6E7-E2DACE34B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3BF8D81-B9AF-4D63-9A80-CA3D37277427}" type="slidenum">
              <a:rPr lang="hr-HR" sz="140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fld>
            <a:endParaRPr lang="hr-HR" sz="1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DD2E769-667D-4A73-B063-745C391D0FE9}"/>
              </a:ext>
            </a:extLst>
          </p:cNvPr>
          <p:cNvCxnSpPr/>
          <p:nvPr/>
        </p:nvCxnSpPr>
        <p:spPr>
          <a:xfrm>
            <a:off x="251520" y="6453336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56E1607-5DEE-44DB-817A-BB4D6163A86D}"/>
              </a:ext>
            </a:extLst>
          </p:cNvPr>
          <p:cNvCxnSpPr/>
          <p:nvPr/>
        </p:nvCxnSpPr>
        <p:spPr>
          <a:xfrm>
            <a:off x="251520" y="548680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10">
            <a:extLst>
              <a:ext uri="{FF2B5EF4-FFF2-40B4-BE49-F238E27FC236}">
                <a16:creationId xmlns:a16="http://schemas.microsoft.com/office/drawing/2014/main" id="{7078E581-99F0-48C0-833B-B106C2CB868F}"/>
              </a:ext>
            </a:extLst>
          </p:cNvPr>
          <p:cNvSpPr txBox="1">
            <a:spLocks/>
          </p:cNvSpPr>
          <p:nvPr/>
        </p:nvSpPr>
        <p:spPr>
          <a:xfrm>
            <a:off x="323528" y="111547"/>
            <a:ext cx="7920880" cy="365125"/>
          </a:xfrm>
          <a:prstGeom prst="rect">
            <a:avLst/>
          </a:prstGeom>
        </p:spPr>
        <p:txBody>
          <a:bodyPr vert="horz" anchor="b"/>
          <a:lstStyle>
            <a:defPPr>
              <a:defRPr lang="sr-Latn-RS"/>
            </a:defPPr>
            <a:lvl1pPr marL="0" algn="ctr" defTabSz="914400" rtl="0" eaLnBrk="1" latinLnBrk="0" hangingPunct="1">
              <a:defRPr kumimoji="0" sz="1200" kern="1200">
                <a:solidFill>
                  <a:schemeClr val="tx1">
                    <a:shade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r-HR" sz="1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Asinkroni elektromotori u vrsti zaštite „Ex e”</a:t>
            </a:r>
          </a:p>
        </p:txBody>
      </p:sp>
      <p:sp>
        <p:nvSpPr>
          <p:cNvPr id="19" name="Rectangle 42">
            <a:extLst>
              <a:ext uri="{FF2B5EF4-FFF2-40B4-BE49-F238E27FC236}">
                <a16:creationId xmlns:a16="http://schemas.microsoft.com/office/drawing/2014/main" id="{8D8F370E-1CFB-47E7-A3FF-4DDF95A72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836192"/>
            <a:ext cx="8568952" cy="365122"/>
          </a:xfrm>
          <a:prstGeom prst="rect">
            <a:avLst/>
          </a:prstGeom>
          <a:solidFill>
            <a:schemeClr val="tx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innerShdw blurRad="254000">
              <a:prstClr val="black"/>
            </a:innerShdw>
          </a:effec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altLang="sr-Latn-RS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</a:rPr>
              <a:t>Vrsta zaštite povećana sigurnost</a:t>
            </a:r>
            <a:r>
              <a:rPr kumimoji="0" lang="hr-HR" altLang="sr-Latn-RS" b="1" i="0" u="none" strike="noStrike" kern="0" cap="none" spc="0" normalizeH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</a:rPr>
              <a:t> - „Ex e”</a:t>
            </a:r>
            <a:br>
              <a:rPr kumimoji="0" lang="hr-HR" altLang="sr-Latn-RS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</a:rPr>
            </a:br>
            <a:endParaRPr kumimoji="0" lang="hr-HR" altLang="sr-Latn-RS" i="0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9" name="Picture 10">
            <a:extLst>
              <a:ext uri="{FF2B5EF4-FFF2-40B4-BE49-F238E27FC236}">
                <a16:creationId xmlns:a16="http://schemas.microsoft.com/office/drawing/2014/main" id="{EE6366D6-98A7-4554-93B0-8E459F7769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979638"/>
            <a:ext cx="4048125" cy="304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6435479-642C-4484-8D3E-39763BA2FB0F}"/>
              </a:ext>
            </a:extLst>
          </p:cNvPr>
          <p:cNvSpPr/>
          <p:nvPr/>
        </p:nvSpPr>
        <p:spPr>
          <a:xfrm>
            <a:off x="313184" y="1484784"/>
            <a:ext cx="8589640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buClr>
                <a:srgbClr val="969696"/>
              </a:buClr>
              <a:buSzPct val="90000"/>
              <a:buFont typeface="Wingdings" panose="05000000000000000000" pitchFamily="2" charset="2"/>
              <a:buChar char="n"/>
            </a:pPr>
            <a:r>
              <a:rPr lang="hr-HR" altLang="sr-Latn-R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hr-HR" altLang="sr-Latn-RS" u="sng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Temeljni principi zaštite:  </a:t>
            </a:r>
          </a:p>
          <a:p>
            <a:pPr>
              <a:lnSpc>
                <a:spcPct val="110000"/>
              </a:lnSpc>
              <a:buClr>
                <a:srgbClr val="969696"/>
              </a:buClr>
              <a:buSzPct val="90000"/>
              <a:buFontTx/>
              <a:buChar char="-"/>
            </a:pPr>
            <a:r>
              <a:rPr lang="hr-HR" altLang="sr-Latn-RS" dirty="0">
                <a:solidFill>
                  <a:prstClr val="black"/>
                </a:solidFill>
                <a:latin typeface="Arial" panose="020B0604020202020204" pitchFamily="34" charset="0"/>
              </a:rPr>
              <a:t>    Nema iskrenja kod normalnog rada, očekivanog kvara i preopterećenja,</a:t>
            </a:r>
          </a:p>
          <a:p>
            <a:pPr>
              <a:lnSpc>
                <a:spcPct val="110000"/>
              </a:lnSpc>
              <a:buClr>
                <a:srgbClr val="969696"/>
              </a:buClr>
              <a:buSzPct val="90000"/>
              <a:buFontTx/>
              <a:buChar char="-"/>
            </a:pPr>
            <a:r>
              <a:rPr lang="hr-HR" altLang="sr-Latn-RS" dirty="0">
                <a:solidFill>
                  <a:prstClr val="black"/>
                </a:solidFill>
                <a:latin typeface="Arial" panose="020B0604020202020204" pitchFamily="34" charset="0"/>
              </a:rPr>
              <a:t>    Nema vrućih površina kod normalnog rada, očekivanog kvara i preopterećenja</a:t>
            </a:r>
          </a:p>
          <a:p>
            <a:pPr>
              <a:lnSpc>
                <a:spcPct val="110000"/>
              </a:lnSpc>
              <a:buClr>
                <a:srgbClr val="969696"/>
              </a:buClr>
              <a:buSzPct val="90000"/>
            </a:pPr>
            <a:r>
              <a:rPr lang="hr-HR" altLang="sr-Latn-RS" dirty="0">
                <a:solidFill>
                  <a:prstClr val="black"/>
                </a:solidFill>
                <a:latin typeface="Arial" panose="020B0604020202020204" pitchFamily="34" charset="0"/>
              </a:rPr>
              <a:t>     (pojačana izolacija, zračni razmaci, puzne staze, zaštita od preopterećenja i sl.).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3C099A-4195-42F4-BC4D-092A06B15B42}"/>
              </a:ext>
            </a:extLst>
          </p:cNvPr>
          <p:cNvSpPr/>
          <p:nvPr/>
        </p:nvSpPr>
        <p:spPr>
          <a:xfrm>
            <a:off x="5724128" y="4212377"/>
            <a:ext cx="33478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969696"/>
              </a:buClr>
              <a:buSzPct val="90000"/>
            </a:pPr>
            <a:r>
              <a:rPr lang="hr-HR" altLang="sr-Latn-RS" sz="1600" i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Mjerenje temperature rotora kod </a:t>
            </a:r>
          </a:p>
          <a:p>
            <a:pPr>
              <a:buClr>
                <a:srgbClr val="969696"/>
              </a:buClr>
              <a:buSzPct val="90000"/>
            </a:pPr>
            <a:r>
              <a:rPr lang="hr-HR" altLang="sr-Latn-RS" sz="1600" i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Ex”e” elektromotora</a:t>
            </a:r>
          </a:p>
        </p:txBody>
      </p:sp>
    </p:spTree>
    <p:extLst>
      <p:ext uri="{BB962C8B-B14F-4D97-AF65-F5344CB8AC3E}">
        <p14:creationId xmlns:p14="http://schemas.microsoft.com/office/powerpoint/2010/main" val="29954457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1000"/>
            <a:duotone>
              <a:schemeClr val="bg2">
                <a:shade val="3000"/>
                <a:satMod val="110000"/>
              </a:schemeClr>
              <a:schemeClr val="bg2">
                <a:tint val="60000"/>
                <a:satMod val="425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10">
            <a:extLst>
              <a:ext uri="{FF2B5EF4-FFF2-40B4-BE49-F238E27FC236}">
                <a16:creationId xmlns:a16="http://schemas.microsoft.com/office/drawing/2014/main" id="{F3C51023-D1D3-4653-AF27-0B2FD98B2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324544" y="6381328"/>
            <a:ext cx="3352800" cy="365125"/>
          </a:xfrm>
        </p:spPr>
        <p:txBody>
          <a:bodyPr/>
          <a:lstStyle/>
          <a:p>
            <a:r>
              <a:rPr lang="hr-HR" sz="1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INEL-MONTAŽA d.o.o.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10FD4755-4DE4-42DD-A6E7-E2DACE34B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3BF8D81-B9AF-4D63-9A80-CA3D37277427}" type="slidenum">
              <a:rPr lang="hr-HR" sz="140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fld>
            <a:endParaRPr lang="hr-HR" sz="1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DD2E769-667D-4A73-B063-745C391D0FE9}"/>
              </a:ext>
            </a:extLst>
          </p:cNvPr>
          <p:cNvCxnSpPr/>
          <p:nvPr/>
        </p:nvCxnSpPr>
        <p:spPr>
          <a:xfrm>
            <a:off x="251520" y="6453336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56E1607-5DEE-44DB-817A-BB4D6163A86D}"/>
              </a:ext>
            </a:extLst>
          </p:cNvPr>
          <p:cNvCxnSpPr/>
          <p:nvPr/>
        </p:nvCxnSpPr>
        <p:spPr>
          <a:xfrm>
            <a:off x="251520" y="548680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10">
            <a:extLst>
              <a:ext uri="{FF2B5EF4-FFF2-40B4-BE49-F238E27FC236}">
                <a16:creationId xmlns:a16="http://schemas.microsoft.com/office/drawing/2014/main" id="{7078E581-99F0-48C0-833B-B106C2CB868F}"/>
              </a:ext>
            </a:extLst>
          </p:cNvPr>
          <p:cNvSpPr txBox="1">
            <a:spLocks/>
          </p:cNvSpPr>
          <p:nvPr/>
        </p:nvSpPr>
        <p:spPr>
          <a:xfrm>
            <a:off x="323528" y="111547"/>
            <a:ext cx="7920880" cy="365125"/>
          </a:xfrm>
          <a:prstGeom prst="rect">
            <a:avLst/>
          </a:prstGeom>
        </p:spPr>
        <p:txBody>
          <a:bodyPr vert="horz" anchor="b"/>
          <a:lstStyle>
            <a:defPPr>
              <a:defRPr lang="sr-Latn-RS"/>
            </a:defPPr>
            <a:lvl1pPr marL="0" algn="ctr" defTabSz="914400" rtl="0" eaLnBrk="1" latinLnBrk="0" hangingPunct="1">
              <a:defRPr kumimoji="0" sz="1200" kern="1200">
                <a:solidFill>
                  <a:schemeClr val="tx1">
                    <a:shade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r-HR" sz="1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Asinkroni elektromotori u vrsti zaštite „Ex e”</a:t>
            </a:r>
          </a:p>
        </p:txBody>
      </p:sp>
      <p:sp>
        <p:nvSpPr>
          <p:cNvPr id="19" name="Rectangle 42">
            <a:extLst>
              <a:ext uri="{FF2B5EF4-FFF2-40B4-BE49-F238E27FC236}">
                <a16:creationId xmlns:a16="http://schemas.microsoft.com/office/drawing/2014/main" id="{8D8F370E-1CFB-47E7-A3FF-4DDF95A72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836192"/>
            <a:ext cx="8568952" cy="365122"/>
          </a:xfrm>
          <a:prstGeom prst="rect">
            <a:avLst/>
          </a:prstGeom>
          <a:solidFill>
            <a:schemeClr val="tx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innerShdw blurRad="254000">
              <a:prstClr val="black"/>
            </a:innerShdw>
          </a:effec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altLang="sr-Latn-RS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</a:rPr>
              <a:t>Vrsta zaštite povećana sigurnost</a:t>
            </a:r>
            <a:r>
              <a:rPr kumimoji="0" lang="hr-HR" altLang="sr-Latn-RS" b="1" i="0" u="none" strike="noStrike" kern="0" cap="none" spc="0" normalizeH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</a:rPr>
              <a:t> - „Ex e”</a:t>
            </a:r>
            <a:br>
              <a:rPr kumimoji="0" lang="hr-HR" altLang="sr-Latn-RS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</a:rPr>
            </a:br>
            <a:endParaRPr kumimoji="0" lang="hr-HR" altLang="sr-Latn-RS" i="0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65B245-C8CB-457F-BE2F-15E1305E4942}"/>
              </a:ext>
            </a:extLst>
          </p:cNvPr>
          <p:cNvSpPr/>
          <p:nvPr/>
        </p:nvSpPr>
        <p:spPr>
          <a:xfrm>
            <a:off x="2115778" y="5754742"/>
            <a:ext cx="584059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altLang="sr-Latn-RS" sz="1600" i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„Ex e” elektromotor 6 kV; 3.3 MW u EMP-u transporta nafte</a:t>
            </a:r>
            <a:endParaRPr lang="hr-HR" sz="1600" i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9">
            <a:extLst>
              <a:ext uri="{FF2B5EF4-FFF2-40B4-BE49-F238E27FC236}">
                <a16:creationId xmlns:a16="http://schemas.microsoft.com/office/drawing/2014/main" id="{847EC921-2BB3-4329-92B0-0116190BA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689630"/>
            <a:ext cx="4896544" cy="3777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07792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1000"/>
            <a:duotone>
              <a:schemeClr val="bg2">
                <a:shade val="3000"/>
                <a:satMod val="110000"/>
              </a:schemeClr>
              <a:schemeClr val="bg2">
                <a:tint val="60000"/>
                <a:satMod val="425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10">
            <a:extLst>
              <a:ext uri="{FF2B5EF4-FFF2-40B4-BE49-F238E27FC236}">
                <a16:creationId xmlns:a16="http://schemas.microsoft.com/office/drawing/2014/main" id="{F3C51023-D1D3-4653-AF27-0B2FD98B2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324544" y="6381328"/>
            <a:ext cx="3352800" cy="365125"/>
          </a:xfrm>
        </p:spPr>
        <p:txBody>
          <a:bodyPr/>
          <a:lstStyle/>
          <a:p>
            <a:r>
              <a:rPr lang="hr-HR" sz="1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INEL-MONTAŽA d.o.o.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10FD4755-4DE4-42DD-A6E7-E2DACE34B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3BF8D81-B9AF-4D63-9A80-CA3D37277427}" type="slidenum">
              <a:rPr lang="hr-HR" sz="140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</a:t>
            </a:fld>
            <a:endParaRPr lang="hr-HR" sz="1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DD2E769-667D-4A73-B063-745C391D0FE9}"/>
              </a:ext>
            </a:extLst>
          </p:cNvPr>
          <p:cNvCxnSpPr/>
          <p:nvPr/>
        </p:nvCxnSpPr>
        <p:spPr>
          <a:xfrm>
            <a:off x="251520" y="6453336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56E1607-5DEE-44DB-817A-BB4D6163A86D}"/>
              </a:ext>
            </a:extLst>
          </p:cNvPr>
          <p:cNvCxnSpPr/>
          <p:nvPr/>
        </p:nvCxnSpPr>
        <p:spPr>
          <a:xfrm>
            <a:off x="251520" y="548680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10">
            <a:extLst>
              <a:ext uri="{FF2B5EF4-FFF2-40B4-BE49-F238E27FC236}">
                <a16:creationId xmlns:a16="http://schemas.microsoft.com/office/drawing/2014/main" id="{7078E581-99F0-48C0-833B-B106C2CB868F}"/>
              </a:ext>
            </a:extLst>
          </p:cNvPr>
          <p:cNvSpPr txBox="1">
            <a:spLocks/>
          </p:cNvSpPr>
          <p:nvPr/>
        </p:nvSpPr>
        <p:spPr>
          <a:xfrm>
            <a:off x="323528" y="111547"/>
            <a:ext cx="7920880" cy="365125"/>
          </a:xfrm>
          <a:prstGeom prst="rect">
            <a:avLst/>
          </a:prstGeom>
        </p:spPr>
        <p:txBody>
          <a:bodyPr vert="horz" anchor="b"/>
          <a:lstStyle>
            <a:defPPr>
              <a:defRPr lang="sr-Latn-RS"/>
            </a:defPPr>
            <a:lvl1pPr marL="0" algn="ctr" defTabSz="914400" rtl="0" eaLnBrk="1" latinLnBrk="0" hangingPunct="1">
              <a:defRPr kumimoji="0" sz="1200" kern="1200">
                <a:solidFill>
                  <a:schemeClr val="tx1">
                    <a:shade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r-HR" sz="1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Asinkroni elektromotori u vrsti zaštite „Ex e”</a:t>
            </a:r>
          </a:p>
        </p:txBody>
      </p:sp>
      <p:sp>
        <p:nvSpPr>
          <p:cNvPr id="19" name="Rectangle 42">
            <a:extLst>
              <a:ext uri="{FF2B5EF4-FFF2-40B4-BE49-F238E27FC236}">
                <a16:creationId xmlns:a16="http://schemas.microsoft.com/office/drawing/2014/main" id="{8D8F370E-1CFB-47E7-A3FF-4DDF95A72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692696"/>
            <a:ext cx="8568952" cy="365122"/>
          </a:xfrm>
          <a:prstGeom prst="rect">
            <a:avLst/>
          </a:prstGeom>
          <a:solidFill>
            <a:schemeClr val="tx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innerShdw blurRad="254000">
              <a:prstClr val="black"/>
            </a:innerShdw>
          </a:effec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hr-HR" altLang="sr-Latn-RS" b="1" kern="0" dirty="0">
                <a:solidFill>
                  <a:schemeClr val="accent4">
                    <a:lumMod val="75000"/>
                  </a:schemeClr>
                </a:solidFill>
              </a:rPr>
              <a:t>Ispitivanje i potvrđivanje „Ex e” elektromotora</a:t>
            </a:r>
          </a:p>
        </p:txBody>
      </p:sp>
      <p:sp>
        <p:nvSpPr>
          <p:cNvPr id="25" name="Rectangle 3">
            <a:extLst>
              <a:ext uri="{FF2B5EF4-FFF2-40B4-BE49-F238E27FC236}">
                <a16:creationId xmlns:a16="http://schemas.microsoft.com/office/drawing/2014/main" id="{0D0D39C6-B6DA-4523-8AFD-DA7ECF7FB8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96" y="1040978"/>
            <a:ext cx="8770938" cy="525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indent="0" eaLnBrk="1" hangingPunct="1">
              <a:lnSpc>
                <a:spcPct val="110000"/>
              </a:lnSpc>
              <a:buClr>
                <a:srgbClr val="969696"/>
              </a:buClr>
              <a:buSzPct val="90000"/>
            </a:pPr>
            <a:r>
              <a:rPr lang="hr-HR" altLang="sr-Latn-RS" dirty="0">
                <a:solidFill>
                  <a:prstClr val="black"/>
                </a:solidFill>
                <a:latin typeface="Arial" panose="020B0604020202020204" pitchFamily="34" charset="0"/>
              </a:rPr>
              <a:t>   </a:t>
            </a:r>
            <a:r>
              <a:rPr lang="hr-HR" altLang="sr-Latn-RS" u="sng" dirty="0">
                <a:solidFill>
                  <a:prstClr val="black"/>
                </a:solidFill>
                <a:latin typeface="Arial" panose="020B0604020202020204" pitchFamily="34" charset="0"/>
              </a:rPr>
              <a:t>Zagrijavanje i vrijeme </a:t>
            </a:r>
            <a:r>
              <a:rPr lang="hr-HR" altLang="sr-Latn-RS" i="1" u="sng" dirty="0">
                <a:solidFill>
                  <a:prstClr val="black"/>
                </a:solidFill>
                <a:latin typeface="Arial" panose="020B0604020202020204" pitchFamily="34" charset="0"/>
              </a:rPr>
              <a:t>t</a:t>
            </a:r>
            <a:r>
              <a:rPr lang="hr-HR" altLang="sr-Latn-RS" i="1" u="sng" baseline="-25000" dirty="0">
                <a:solidFill>
                  <a:prstClr val="black"/>
                </a:solidFill>
                <a:latin typeface="Arial" panose="020B0604020202020204" pitchFamily="34" charset="0"/>
              </a:rPr>
              <a:t>E</a:t>
            </a:r>
            <a:r>
              <a:rPr lang="hr-HR" altLang="sr-Latn-RS" u="sng" dirty="0">
                <a:solidFill>
                  <a:prstClr val="black"/>
                </a:solidFill>
                <a:latin typeface="Arial" panose="020B0604020202020204" pitchFamily="34" charset="0"/>
              </a:rPr>
              <a:t> elektromotora u zaštiti Ex”e”</a:t>
            </a:r>
            <a:r>
              <a:rPr lang="hr-HR" altLang="sr-Latn-RS" sz="2400" u="sng" dirty="0">
                <a:solidFill>
                  <a:prstClr val="black"/>
                </a:solidFill>
                <a:latin typeface="Arial" panose="020B0604020202020204" pitchFamily="34" charset="0"/>
              </a:rPr>
              <a:t>    </a:t>
            </a:r>
          </a:p>
        </p:txBody>
      </p:sp>
      <p:graphicFrame>
        <p:nvGraphicFramePr>
          <p:cNvPr id="26" name="Object 2">
            <a:extLst>
              <a:ext uri="{FF2B5EF4-FFF2-40B4-BE49-F238E27FC236}">
                <a16:creationId xmlns:a16="http://schemas.microsoft.com/office/drawing/2014/main" id="{76E341E3-C8C6-4DF9-A09D-0A84E9A289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719119"/>
              </p:ext>
            </p:extLst>
          </p:nvPr>
        </p:nvGraphicFramePr>
        <p:xfrm>
          <a:off x="4824984" y="1556915"/>
          <a:ext cx="1492250" cy="373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2" name="Equation" r:id="rId4" imgW="914400" imgH="228600" progId="Equation.3">
                  <p:embed/>
                </p:oleObj>
              </mc:Choice>
              <mc:Fallback>
                <p:oleObj name="Equation" r:id="rId4" imgW="914400" imgH="228600" progId="Equation.3">
                  <p:embed/>
                  <p:pic>
                    <p:nvPicPr>
                      <p:cNvPr id="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4984" y="1556915"/>
                        <a:ext cx="1492250" cy="373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3">
            <a:extLst>
              <a:ext uri="{FF2B5EF4-FFF2-40B4-BE49-F238E27FC236}">
                <a16:creationId xmlns:a16="http://schemas.microsoft.com/office/drawing/2014/main" id="{8D62C098-95AA-4D86-9069-561A1C7D61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4901146"/>
              </p:ext>
            </p:extLst>
          </p:nvPr>
        </p:nvGraphicFramePr>
        <p:xfrm>
          <a:off x="4959921" y="2022053"/>
          <a:ext cx="1136650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3" name="Equation" r:id="rId6" imgW="698400" imgH="203040" progId="Equation.3">
                  <p:embed/>
                </p:oleObj>
              </mc:Choice>
              <mc:Fallback>
                <p:oleObj name="Equation" r:id="rId6" imgW="698400" imgH="203040" progId="Equation.3">
                  <p:embed/>
                  <p:pic>
                    <p:nvPicPr>
                      <p:cNvPr id="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9921" y="2022053"/>
                        <a:ext cx="1136650" cy="327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Object 4">
            <a:extLst>
              <a:ext uri="{FF2B5EF4-FFF2-40B4-BE49-F238E27FC236}">
                <a16:creationId xmlns:a16="http://schemas.microsoft.com/office/drawing/2014/main" id="{3C860064-E50E-4A2A-AE6B-1C7AB6CFC2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004799"/>
              </p:ext>
            </p:extLst>
          </p:nvPr>
        </p:nvGraphicFramePr>
        <p:xfrm>
          <a:off x="4742434" y="2422103"/>
          <a:ext cx="1622425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4" name="Equation" r:id="rId8" imgW="990360" imgH="215640" progId="Equation.3">
                  <p:embed/>
                </p:oleObj>
              </mc:Choice>
              <mc:Fallback>
                <p:oleObj name="Equation" r:id="rId8" imgW="990360" imgH="215640" progId="Equation.3">
                  <p:embed/>
                  <p:pic>
                    <p:nvPicPr>
                      <p:cNvPr id="1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2434" y="2422103"/>
                        <a:ext cx="1622425" cy="358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5">
            <a:extLst>
              <a:ext uri="{FF2B5EF4-FFF2-40B4-BE49-F238E27FC236}">
                <a16:creationId xmlns:a16="http://schemas.microsoft.com/office/drawing/2014/main" id="{8082BDA8-5472-4829-A88B-180B5EE5A3A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3482086"/>
              </p:ext>
            </p:extLst>
          </p:nvPr>
        </p:nvGraphicFramePr>
        <p:xfrm>
          <a:off x="4769421" y="3285703"/>
          <a:ext cx="1560513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5" name="Equation" r:id="rId10" imgW="952200" imgH="215640" progId="Equation.3">
                  <p:embed/>
                </p:oleObj>
              </mc:Choice>
              <mc:Fallback>
                <p:oleObj name="Equation" r:id="rId10" imgW="952200" imgH="215640" progId="Equation.3">
                  <p:embed/>
                  <p:pic>
                    <p:nvPicPr>
                      <p:cNvPr id="1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9421" y="3285703"/>
                        <a:ext cx="1560513" cy="358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6">
            <a:extLst>
              <a:ext uri="{FF2B5EF4-FFF2-40B4-BE49-F238E27FC236}">
                <a16:creationId xmlns:a16="http://schemas.microsoft.com/office/drawing/2014/main" id="{32B29B1F-A101-40A6-8920-E6D621DAAC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680890"/>
              </p:ext>
            </p:extLst>
          </p:nvPr>
        </p:nvGraphicFramePr>
        <p:xfrm>
          <a:off x="4009009" y="3965153"/>
          <a:ext cx="3295650" cy="373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6" name="Equation" r:id="rId12" imgW="2019240" imgH="228600" progId="Equation.3">
                  <p:embed/>
                </p:oleObj>
              </mc:Choice>
              <mc:Fallback>
                <p:oleObj name="Equation" r:id="rId12" imgW="2019240" imgH="228600" progId="Equation.3">
                  <p:embed/>
                  <p:pic>
                    <p:nvPicPr>
                      <p:cNvPr id="1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9009" y="3965153"/>
                        <a:ext cx="3295650" cy="373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ct 9">
            <a:extLst>
              <a:ext uri="{FF2B5EF4-FFF2-40B4-BE49-F238E27FC236}">
                <a16:creationId xmlns:a16="http://schemas.microsoft.com/office/drawing/2014/main" id="{5CC946D9-2E0B-419D-9982-0774C1C334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7560996"/>
              </p:ext>
            </p:extLst>
          </p:nvPr>
        </p:nvGraphicFramePr>
        <p:xfrm>
          <a:off x="4469384" y="2853903"/>
          <a:ext cx="2160587" cy="373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7" name="Equation" r:id="rId14" imgW="1295280" imgH="228600" progId="Equation.3">
                  <p:embed/>
                </p:oleObj>
              </mc:Choice>
              <mc:Fallback>
                <p:oleObj name="Equation" r:id="rId14" imgW="1295280" imgH="228600" progId="Equation.3">
                  <p:embed/>
                  <p:pic>
                    <p:nvPicPr>
                      <p:cNvPr id="1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9384" y="2853903"/>
                        <a:ext cx="2160587" cy="373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2" name="Picture 15">
            <a:extLst>
              <a:ext uri="{FF2B5EF4-FFF2-40B4-BE49-F238E27FC236}">
                <a16:creationId xmlns:a16="http://schemas.microsoft.com/office/drawing/2014/main" id="{CD482D8F-6216-4034-98D4-7C74DECB0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896" y="1564853"/>
            <a:ext cx="18415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16">
            <a:extLst>
              <a:ext uri="{FF2B5EF4-FFF2-40B4-BE49-F238E27FC236}">
                <a16:creationId xmlns:a16="http://schemas.microsoft.com/office/drawing/2014/main" id="{E3F7BA91-73C1-4987-BC42-2C45B4C44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421" y="1979190"/>
            <a:ext cx="20542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17">
            <a:extLst>
              <a:ext uri="{FF2B5EF4-FFF2-40B4-BE49-F238E27FC236}">
                <a16:creationId xmlns:a16="http://schemas.microsoft.com/office/drawing/2014/main" id="{B65A4B54-7DB4-4C5A-B00D-949F81D09B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359" y="2842790"/>
            <a:ext cx="2054225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18">
            <a:extLst>
              <a:ext uri="{FF2B5EF4-FFF2-40B4-BE49-F238E27FC236}">
                <a16:creationId xmlns:a16="http://schemas.microsoft.com/office/drawing/2014/main" id="{D01156F7-BA9E-4061-AD14-395A16FB47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009" y="3287290"/>
            <a:ext cx="2560637" cy="36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19">
            <a:extLst>
              <a:ext uri="{FF2B5EF4-FFF2-40B4-BE49-F238E27FC236}">
                <a16:creationId xmlns:a16="http://schemas.microsoft.com/office/drawing/2014/main" id="{C3B47EAA-A445-4457-8A46-7F16EC1FA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946" y="3796878"/>
            <a:ext cx="25606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7" name="Object 7">
            <a:extLst>
              <a:ext uri="{FF2B5EF4-FFF2-40B4-BE49-F238E27FC236}">
                <a16:creationId xmlns:a16="http://schemas.microsoft.com/office/drawing/2014/main" id="{2FE4061B-F761-47A2-B35E-11993364FC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6179941"/>
              </p:ext>
            </p:extLst>
          </p:nvPr>
        </p:nvGraphicFramePr>
        <p:xfrm>
          <a:off x="7012559" y="4569990"/>
          <a:ext cx="912812" cy="700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8" name="Equation" r:id="rId21" imgW="558720" imgH="431640" progId="Equation.3">
                  <p:embed/>
                </p:oleObj>
              </mc:Choice>
              <mc:Fallback>
                <p:oleObj name="Equation" r:id="rId21" imgW="558720" imgH="431640" progId="Equation.3">
                  <p:embed/>
                  <p:pic>
                    <p:nvPicPr>
                      <p:cNvPr id="1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2559" y="4569990"/>
                        <a:ext cx="912812" cy="700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Object 8">
            <a:extLst>
              <a:ext uri="{FF2B5EF4-FFF2-40B4-BE49-F238E27FC236}">
                <a16:creationId xmlns:a16="http://schemas.microsoft.com/office/drawing/2014/main" id="{AB6F50AE-979D-4DBC-ABEE-AA03529FF62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0236165"/>
              </p:ext>
            </p:extLst>
          </p:nvPr>
        </p:nvGraphicFramePr>
        <p:xfrm>
          <a:off x="2785046" y="4466803"/>
          <a:ext cx="1943100" cy="823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9" name="Equation" r:id="rId23" imgW="1180800" imgH="482400" progId="Equation.3">
                  <p:embed/>
                </p:oleObj>
              </mc:Choice>
              <mc:Fallback>
                <p:oleObj name="Equation" r:id="rId23" imgW="1180800" imgH="482400" progId="Equation.3">
                  <p:embed/>
                  <p:pic>
                    <p:nvPicPr>
                      <p:cNvPr id="2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5046" y="4466803"/>
                        <a:ext cx="1943100" cy="823912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66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9" name="Picture 29">
            <a:extLst>
              <a:ext uri="{FF2B5EF4-FFF2-40B4-BE49-F238E27FC236}">
                <a16:creationId xmlns:a16="http://schemas.microsoft.com/office/drawing/2014/main" id="{FDE9CAA8-9B70-42EE-BFA3-19991CCEF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521" y="4654128"/>
            <a:ext cx="25606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0">
            <a:extLst>
              <a:ext uri="{FF2B5EF4-FFF2-40B4-BE49-F238E27FC236}">
                <a16:creationId xmlns:a16="http://schemas.microsoft.com/office/drawing/2014/main" id="{E106451E-2F64-46E0-9CE3-D40B9B036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846" y="4563640"/>
            <a:ext cx="1481138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Rectangle 32">
            <a:extLst>
              <a:ext uri="{FF2B5EF4-FFF2-40B4-BE49-F238E27FC236}">
                <a16:creationId xmlns:a16="http://schemas.microsoft.com/office/drawing/2014/main" id="{1CAA43CC-4ED6-4522-B8D2-4173F95B78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6146" y="5438353"/>
            <a:ext cx="90678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hr-HR" altLang="sr-Latn-RS" sz="1400" i="1" dirty="0">
                <a:solidFill>
                  <a:prstClr val="black"/>
                </a:solidFill>
                <a:latin typeface="Arial" panose="020B0604020202020204" pitchFamily="34" charset="0"/>
              </a:rPr>
              <a:t>m</a:t>
            </a:r>
            <a:r>
              <a:rPr lang="hr-HR" altLang="sr-Latn-RS" sz="1400" dirty="0">
                <a:solidFill>
                  <a:prstClr val="black"/>
                </a:solidFill>
                <a:latin typeface="Arial" panose="020B0604020202020204" pitchFamily="34" charset="0"/>
              </a:rPr>
              <a:t> - masa zagrijavanog tijela, kg;  </a:t>
            </a:r>
            <a:r>
              <a:rPr lang="hr-HR" altLang="sr-Latn-RS" sz="1400" i="1" dirty="0">
                <a:solidFill>
                  <a:prstClr val="black"/>
                </a:solidFill>
                <a:latin typeface="Arial" panose="020B0604020202020204" pitchFamily="34" charset="0"/>
              </a:rPr>
              <a:t>c</a:t>
            </a:r>
            <a:r>
              <a:rPr lang="hr-HR" altLang="sr-Latn-RS" sz="1400" dirty="0">
                <a:solidFill>
                  <a:prstClr val="black"/>
                </a:solidFill>
                <a:latin typeface="Arial" panose="020B0604020202020204" pitchFamily="34" charset="0"/>
              </a:rPr>
              <a:t> - specifični toplinski kapacitet, J/kgK;  </a:t>
            </a:r>
            <a:r>
              <a:rPr lang="hr-HR" altLang="sr-Latn-RS" sz="1400" i="1" dirty="0">
                <a:solidFill>
                  <a:prstClr val="black"/>
                </a:solidFill>
                <a:latin typeface="Arial" panose="020B0604020202020204" pitchFamily="34" charset="0"/>
              </a:rPr>
              <a:t>ρ </a:t>
            </a:r>
            <a:r>
              <a:rPr lang="hr-HR" altLang="sr-Latn-RS" sz="1400" dirty="0">
                <a:solidFill>
                  <a:prstClr val="black"/>
                </a:solidFill>
                <a:latin typeface="Arial" panose="020B0604020202020204" pitchFamily="34" charset="0"/>
              </a:rPr>
              <a:t>- specifični električni otpor </a:t>
            </a:r>
          </a:p>
          <a:p>
            <a:pPr eaLnBrk="1" hangingPunct="1"/>
            <a:r>
              <a:rPr lang="hr-HR" altLang="sr-Latn-RS" sz="1400" i="1" dirty="0">
                <a:solidFill>
                  <a:prstClr val="black"/>
                </a:solidFill>
                <a:latin typeface="Arial" panose="020B0604020202020204" pitchFamily="34" charset="0"/>
              </a:rPr>
              <a:t>k</a:t>
            </a:r>
            <a:r>
              <a:rPr lang="hr-HR" altLang="sr-Latn-RS" sz="1400" baseline="-25000" dirty="0">
                <a:solidFill>
                  <a:prstClr val="black"/>
                </a:solidFill>
                <a:latin typeface="Arial" panose="020B0604020202020204" pitchFamily="34" charset="0"/>
              </a:rPr>
              <a:t>2</a:t>
            </a:r>
            <a:r>
              <a:rPr lang="hr-HR" altLang="sr-Latn-RS" sz="1400" dirty="0">
                <a:solidFill>
                  <a:prstClr val="black"/>
                </a:solidFill>
                <a:latin typeface="Arial" panose="020B0604020202020204" pitchFamily="34" charset="0"/>
              </a:rPr>
              <a:t> (</a:t>
            </a:r>
            <a:r>
              <a:rPr lang="hr-HR" altLang="sr-Latn-RS" sz="1400" i="1" dirty="0">
                <a:solidFill>
                  <a:prstClr val="black"/>
                </a:solidFill>
                <a:latin typeface="Arial" panose="020B0604020202020204" pitchFamily="34" charset="0"/>
              </a:rPr>
              <a:t>k</a:t>
            </a:r>
            <a:r>
              <a:rPr lang="hr-HR" altLang="sr-Latn-RS" sz="1400" baseline="-25000" dirty="0">
                <a:solidFill>
                  <a:prstClr val="black"/>
                </a:solidFill>
                <a:latin typeface="Arial" panose="020B0604020202020204" pitchFamily="34" charset="0"/>
              </a:rPr>
              <a:t>2</a:t>
            </a:r>
            <a:r>
              <a:rPr lang="hr-HR" altLang="sr-Latn-RS" sz="1400" dirty="0">
                <a:solidFill>
                  <a:prstClr val="black"/>
                </a:solidFill>
                <a:latin typeface="Arial" panose="020B0604020202020204" pitchFamily="34" charset="0"/>
              </a:rPr>
              <a:t>=</a:t>
            </a:r>
            <a:r>
              <a:rPr lang="hr-HR" altLang="sr-Latn-RS" sz="1400" i="1" dirty="0">
                <a:solidFill>
                  <a:prstClr val="black"/>
                </a:solidFill>
                <a:latin typeface="Arial" panose="020B0604020202020204" pitchFamily="34" charset="0"/>
              </a:rPr>
              <a:t>A</a:t>
            </a:r>
            <a:r>
              <a:rPr lang="hr-HR" altLang="sr-Latn-RS" sz="1400" dirty="0">
                <a:solidFill>
                  <a:prstClr val="black"/>
                </a:solidFill>
                <a:latin typeface="Arial" panose="020B0604020202020204" pitchFamily="34" charset="0"/>
                <a:sym typeface="Symbol" panose="05050102010706020507" pitchFamily="18" charset="2"/>
              </a:rPr>
              <a:t></a:t>
            </a:r>
            <a:r>
              <a:rPr lang="hr-HR" altLang="sr-Latn-RS" sz="1400" i="1" dirty="0">
                <a:solidFill>
                  <a:prstClr val="black"/>
                </a:solidFill>
                <a:latin typeface="Arial" panose="020B0604020202020204" pitchFamily="34" charset="0"/>
              </a:rPr>
              <a:t>h</a:t>
            </a:r>
            <a:r>
              <a:rPr lang="hr-HR" altLang="sr-Latn-RS" sz="1400" dirty="0">
                <a:solidFill>
                  <a:prstClr val="black"/>
                </a:solidFill>
                <a:latin typeface="Arial" panose="020B0604020202020204" pitchFamily="34" charset="0"/>
              </a:rPr>
              <a:t>) - koeficijent odvođenja topline, W/K; </a:t>
            </a:r>
            <a:r>
              <a:rPr lang="hr-HR" altLang="sr-Latn-RS" sz="1400" i="1" dirty="0">
                <a:solidFill>
                  <a:prstClr val="black"/>
                </a:solidFill>
                <a:latin typeface="Arial" panose="020B0604020202020204" pitchFamily="34" charset="0"/>
              </a:rPr>
              <a:t>j </a:t>
            </a:r>
            <a:r>
              <a:rPr lang="hr-HR" altLang="sr-Latn-RS" sz="1400" dirty="0">
                <a:solidFill>
                  <a:prstClr val="black"/>
                </a:solidFill>
                <a:latin typeface="Arial" panose="020B0604020202020204" pitchFamily="34" charset="0"/>
              </a:rPr>
              <a:t>- gustoća električne struje; </a:t>
            </a:r>
            <a:r>
              <a:rPr lang="hr-HR" altLang="sr-Latn-RS" sz="1400" i="1" dirty="0">
                <a:solidFill>
                  <a:prstClr val="black"/>
                </a:solidFill>
                <a:latin typeface="Arial" panose="020B0604020202020204" pitchFamily="34" charset="0"/>
              </a:rPr>
              <a:t>S </a:t>
            </a:r>
            <a:r>
              <a:rPr lang="hr-HR" altLang="sr-Latn-RS" sz="1400" dirty="0">
                <a:solidFill>
                  <a:prstClr val="black"/>
                </a:solidFill>
                <a:latin typeface="Arial" panose="020B0604020202020204" pitchFamily="34" charset="0"/>
              </a:rPr>
              <a:t>- presjek vodiča; </a:t>
            </a:r>
            <a:r>
              <a:rPr lang="hr-HR" altLang="sr-Latn-RS" sz="1400" i="1" dirty="0">
                <a:solidFill>
                  <a:prstClr val="black"/>
                </a:solidFill>
                <a:latin typeface="Arial" panose="020B0604020202020204" pitchFamily="34" charset="0"/>
              </a:rPr>
              <a:t>l </a:t>
            </a:r>
            <a:r>
              <a:rPr lang="hr-HR" altLang="sr-Latn-RS" sz="1400" dirty="0">
                <a:solidFill>
                  <a:prstClr val="black"/>
                </a:solidFill>
                <a:latin typeface="Arial" panose="020B0604020202020204" pitchFamily="34" charset="0"/>
              </a:rPr>
              <a:t>- dužina vodiča </a:t>
            </a:r>
          </a:p>
          <a:p>
            <a:pPr algn="just" eaLnBrk="1" hangingPunct="1"/>
            <a:r>
              <a:rPr lang="hr-HR" altLang="sr-Latn-RS" sz="1400" i="1" dirty="0">
                <a:solidFill>
                  <a:prstClr val="black"/>
                </a:solidFill>
                <a:latin typeface="Arial" panose="020B0604020202020204" pitchFamily="34" charset="0"/>
              </a:rPr>
              <a:t>A</a:t>
            </a:r>
            <a:r>
              <a:rPr lang="hr-HR" altLang="sr-Latn-RS" sz="1400" dirty="0">
                <a:solidFill>
                  <a:prstClr val="black"/>
                </a:solidFill>
                <a:latin typeface="Arial" panose="020B0604020202020204" pitchFamily="34" charset="0"/>
              </a:rPr>
              <a:t> - površina preko koje se toplina odvodi, m</a:t>
            </a:r>
            <a:r>
              <a:rPr lang="hr-HR" altLang="sr-Latn-RS" sz="1400" baseline="30000" dirty="0">
                <a:solidFill>
                  <a:prstClr val="black"/>
                </a:solidFill>
                <a:latin typeface="Arial" panose="020B0604020202020204" pitchFamily="34" charset="0"/>
              </a:rPr>
              <a:t>2</a:t>
            </a:r>
            <a:r>
              <a:rPr lang="hr-HR" altLang="sr-Latn-RS" sz="1400" dirty="0">
                <a:solidFill>
                  <a:prstClr val="black"/>
                </a:solidFill>
                <a:latin typeface="Arial" panose="020B0604020202020204" pitchFamily="34" charset="0"/>
              </a:rPr>
              <a:t>; </a:t>
            </a:r>
            <a:r>
              <a:rPr lang="hr-HR" altLang="sr-Latn-RS" sz="1400" i="1" dirty="0">
                <a:solidFill>
                  <a:prstClr val="black"/>
                </a:solidFill>
                <a:latin typeface="Arial" panose="020B0604020202020204" pitchFamily="34" charset="0"/>
              </a:rPr>
              <a:t>h</a:t>
            </a:r>
            <a:r>
              <a:rPr lang="hr-HR" altLang="sr-Latn-RS" sz="1400" dirty="0">
                <a:solidFill>
                  <a:prstClr val="black"/>
                </a:solidFill>
                <a:latin typeface="Arial" panose="020B0604020202020204" pitchFamily="34" charset="0"/>
              </a:rPr>
              <a:t> - koeficijent odvođenja topline po jedinici površine, W/m</a:t>
            </a:r>
            <a:r>
              <a:rPr lang="hr-HR" altLang="sr-Latn-RS" sz="1400" baseline="30000" dirty="0">
                <a:solidFill>
                  <a:prstClr val="black"/>
                </a:solidFill>
                <a:latin typeface="Arial" panose="020B0604020202020204" pitchFamily="34" charset="0"/>
              </a:rPr>
              <a:t>2</a:t>
            </a:r>
            <a:r>
              <a:rPr lang="hr-HR" altLang="sr-Latn-RS" sz="1400" dirty="0">
                <a:solidFill>
                  <a:prstClr val="black"/>
                </a:solidFill>
                <a:latin typeface="Arial" panose="020B0604020202020204" pitchFamily="34" charset="0"/>
              </a:rPr>
              <a:t>K,</a:t>
            </a:r>
            <a:r>
              <a:rPr lang="hr-HR" altLang="sr-Latn-RS" sz="1400" i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</a:p>
          <a:p>
            <a:pPr eaLnBrk="1" hangingPunct="1"/>
            <a:r>
              <a:rPr lang="hr-HR" altLang="sr-Latn-RS" sz="1400" i="1" dirty="0">
                <a:solidFill>
                  <a:prstClr val="black"/>
                </a:solidFill>
                <a:latin typeface="Arial" panose="020B0604020202020204" pitchFamily="34" charset="0"/>
              </a:rPr>
              <a:t>θ</a:t>
            </a:r>
            <a:r>
              <a:rPr lang="hr-HR" altLang="sr-Latn-RS" sz="1400" dirty="0">
                <a:solidFill>
                  <a:prstClr val="black"/>
                </a:solidFill>
                <a:latin typeface="Arial" panose="020B0604020202020204" pitchFamily="34" charset="0"/>
              </a:rPr>
              <a:t>  - temperatura zagrijavanog tijela; </a:t>
            </a:r>
            <a:r>
              <a:rPr lang="hr-HR" altLang="sr-Latn-RS" sz="1400" i="1" dirty="0">
                <a:solidFill>
                  <a:prstClr val="black"/>
                </a:solidFill>
                <a:latin typeface="Arial" panose="020B0604020202020204" pitchFamily="34" charset="0"/>
              </a:rPr>
              <a:t>θ</a:t>
            </a:r>
            <a:r>
              <a:rPr lang="hr-HR" altLang="sr-Latn-RS" sz="1400" baseline="-25000" dirty="0">
                <a:solidFill>
                  <a:prstClr val="black"/>
                </a:solidFill>
                <a:latin typeface="Arial" panose="020B0604020202020204" pitchFamily="34" charset="0"/>
              </a:rPr>
              <a:t>o</a:t>
            </a:r>
            <a:r>
              <a:rPr lang="hr-HR" altLang="sr-Latn-RS" sz="1400" dirty="0">
                <a:solidFill>
                  <a:prstClr val="black"/>
                </a:solidFill>
                <a:latin typeface="Arial" panose="020B0604020202020204" pitchFamily="34" charset="0"/>
              </a:rPr>
              <a:t> - temperatura okoline (medija) na koju se odvodi toplina </a:t>
            </a:r>
            <a:r>
              <a:rPr lang="hr-HR" altLang="sr-Latn-RS" sz="1400" i="1" dirty="0">
                <a:solidFill>
                  <a:prstClr val="black"/>
                </a:solidFill>
                <a:latin typeface="Arial" panose="020B0604020202020204" pitchFamily="34" charset="0"/>
              </a:rPr>
              <a:t>dQ</a:t>
            </a:r>
            <a:r>
              <a:rPr lang="hr-HR" altLang="sr-Latn-RS" sz="1400" baseline="-25000" dirty="0">
                <a:solidFill>
                  <a:prstClr val="black"/>
                </a:solidFill>
                <a:latin typeface="Arial" panose="020B0604020202020204" pitchFamily="34" charset="0"/>
              </a:rPr>
              <a:t>1</a:t>
            </a:r>
            <a:r>
              <a:rPr lang="hr-HR" altLang="sr-Latn-RS" sz="1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81754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1000"/>
            <a:duotone>
              <a:schemeClr val="bg2">
                <a:shade val="3000"/>
                <a:satMod val="110000"/>
              </a:schemeClr>
              <a:schemeClr val="bg2">
                <a:tint val="60000"/>
                <a:satMod val="425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10">
            <a:extLst>
              <a:ext uri="{FF2B5EF4-FFF2-40B4-BE49-F238E27FC236}">
                <a16:creationId xmlns:a16="http://schemas.microsoft.com/office/drawing/2014/main" id="{F3C51023-D1D3-4653-AF27-0B2FD98B2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324544" y="6381328"/>
            <a:ext cx="3352800" cy="365125"/>
          </a:xfrm>
        </p:spPr>
        <p:txBody>
          <a:bodyPr/>
          <a:lstStyle/>
          <a:p>
            <a:r>
              <a:rPr lang="hr-HR" sz="1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INEL-MONTAŽA d.o.o.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10FD4755-4DE4-42DD-A6E7-E2DACE34B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3BF8D81-B9AF-4D63-9A80-CA3D37277427}" type="slidenum">
              <a:rPr lang="hr-HR" sz="140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</a:t>
            </a:fld>
            <a:endParaRPr lang="hr-HR" sz="1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DD2E769-667D-4A73-B063-745C391D0FE9}"/>
              </a:ext>
            </a:extLst>
          </p:cNvPr>
          <p:cNvCxnSpPr/>
          <p:nvPr/>
        </p:nvCxnSpPr>
        <p:spPr>
          <a:xfrm>
            <a:off x="251520" y="6453336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56E1607-5DEE-44DB-817A-BB4D6163A86D}"/>
              </a:ext>
            </a:extLst>
          </p:cNvPr>
          <p:cNvCxnSpPr/>
          <p:nvPr/>
        </p:nvCxnSpPr>
        <p:spPr>
          <a:xfrm>
            <a:off x="251520" y="548680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10">
            <a:extLst>
              <a:ext uri="{FF2B5EF4-FFF2-40B4-BE49-F238E27FC236}">
                <a16:creationId xmlns:a16="http://schemas.microsoft.com/office/drawing/2014/main" id="{7078E581-99F0-48C0-833B-B106C2CB868F}"/>
              </a:ext>
            </a:extLst>
          </p:cNvPr>
          <p:cNvSpPr txBox="1">
            <a:spLocks/>
          </p:cNvSpPr>
          <p:nvPr/>
        </p:nvSpPr>
        <p:spPr>
          <a:xfrm>
            <a:off x="323528" y="111547"/>
            <a:ext cx="7920880" cy="365125"/>
          </a:xfrm>
          <a:prstGeom prst="rect">
            <a:avLst/>
          </a:prstGeom>
        </p:spPr>
        <p:txBody>
          <a:bodyPr vert="horz" anchor="b"/>
          <a:lstStyle>
            <a:defPPr>
              <a:defRPr lang="sr-Latn-RS"/>
            </a:defPPr>
            <a:lvl1pPr marL="0" algn="ctr" defTabSz="914400" rtl="0" eaLnBrk="1" latinLnBrk="0" hangingPunct="1">
              <a:defRPr kumimoji="0" sz="1200" kern="1200">
                <a:solidFill>
                  <a:schemeClr val="tx1">
                    <a:shade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r-HR" sz="1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Asinkroni elektromotori u vrsti zaštite „Ex e”</a:t>
            </a:r>
          </a:p>
        </p:txBody>
      </p:sp>
      <p:sp>
        <p:nvSpPr>
          <p:cNvPr id="19" name="Rectangle 42">
            <a:extLst>
              <a:ext uri="{FF2B5EF4-FFF2-40B4-BE49-F238E27FC236}">
                <a16:creationId xmlns:a16="http://schemas.microsoft.com/office/drawing/2014/main" id="{8D8F370E-1CFB-47E7-A3FF-4DDF95A72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764704"/>
            <a:ext cx="8568952" cy="365122"/>
          </a:xfrm>
          <a:prstGeom prst="rect">
            <a:avLst/>
          </a:prstGeom>
          <a:solidFill>
            <a:schemeClr val="tx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innerShdw blurRad="254000">
              <a:prstClr val="black"/>
            </a:innerShdw>
          </a:effec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hr-HR" altLang="sr-Latn-RS" b="1" kern="0" dirty="0">
                <a:solidFill>
                  <a:schemeClr val="accent4">
                    <a:lumMod val="75000"/>
                  </a:schemeClr>
                </a:solidFill>
              </a:rPr>
              <a:t>Ispitivanje i potvrđivanje „Ex e” elektromotora</a:t>
            </a:r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2C89F629-DF89-4550-87CB-813D1F6E89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775" y="5642664"/>
            <a:ext cx="810165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hr-HR" altLang="sr-Latn-RS" sz="1400" i="1" dirty="0">
                <a:solidFill>
                  <a:prstClr val="black"/>
                </a:solidFill>
                <a:latin typeface="Arial" panose="020B0604020202020204" pitchFamily="34" charset="0"/>
              </a:rPr>
              <a:t>α</a:t>
            </a:r>
            <a:r>
              <a:rPr lang="hr-HR" altLang="sr-Latn-RS" sz="1400" dirty="0">
                <a:solidFill>
                  <a:prstClr val="black"/>
                </a:solidFill>
                <a:latin typeface="Arial" panose="020B0604020202020204" pitchFamily="34" charset="0"/>
              </a:rPr>
              <a:t>  - temperaturni koeficijent električne vodljivosti, 1/K; </a:t>
            </a:r>
            <a:r>
              <a:rPr lang="hr-HR" altLang="sr-Latn-RS" sz="1400" i="1" dirty="0">
                <a:solidFill>
                  <a:prstClr val="black"/>
                </a:solidFill>
                <a:latin typeface="Arial" panose="020B0604020202020204" pitchFamily="34" charset="0"/>
              </a:rPr>
              <a:t>γ</a:t>
            </a:r>
            <a:r>
              <a:rPr lang="hr-HR" altLang="sr-Latn-RS" sz="1400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hr-HR" altLang="sr-Latn-RS" sz="1400" i="1" dirty="0">
                <a:solidFill>
                  <a:prstClr val="black"/>
                </a:solidFill>
                <a:latin typeface="Arial" panose="020B0604020202020204" pitchFamily="34" charset="0"/>
              </a:rPr>
              <a:t> - </a:t>
            </a:r>
            <a:r>
              <a:rPr lang="hr-HR" altLang="sr-Latn-RS" sz="1400" dirty="0">
                <a:solidFill>
                  <a:prstClr val="black"/>
                </a:solidFill>
                <a:latin typeface="Arial" panose="020B0604020202020204" pitchFamily="34" charset="0"/>
              </a:rPr>
              <a:t>specifična masa, kg/m</a:t>
            </a:r>
            <a:r>
              <a:rPr lang="hr-HR" altLang="sr-Latn-RS" sz="1400" baseline="30000" dirty="0">
                <a:solidFill>
                  <a:prstClr val="black"/>
                </a:solidFill>
                <a:latin typeface="Arial" panose="020B0604020202020204" pitchFamily="34" charset="0"/>
              </a:rPr>
              <a:t>3</a:t>
            </a:r>
            <a:r>
              <a:rPr lang="hr-HR" altLang="sr-Latn-RS" sz="1400" dirty="0">
                <a:solidFill>
                  <a:prstClr val="black"/>
                </a:solidFill>
                <a:latin typeface="Arial" panose="020B0604020202020204" pitchFamily="34" charset="0"/>
              </a:rPr>
              <a:t>;</a:t>
            </a:r>
            <a:endParaRPr lang="hr-HR" altLang="sr-Latn-RS" sz="1400" i="1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eaLnBrk="1" hangingPunct="1"/>
            <a:r>
              <a:rPr lang="hr-HR" altLang="sr-Latn-RS" sz="1400" i="1" dirty="0">
                <a:solidFill>
                  <a:prstClr val="black"/>
                </a:solidFill>
                <a:latin typeface="Arial" panose="020B0604020202020204" pitchFamily="34" charset="0"/>
              </a:rPr>
              <a:t>k</a:t>
            </a:r>
            <a:r>
              <a:rPr lang="hr-HR" altLang="sr-Latn-RS" sz="1400" dirty="0">
                <a:solidFill>
                  <a:prstClr val="black"/>
                </a:solidFill>
                <a:latin typeface="Arial" panose="020B0604020202020204" pitchFamily="34" charset="0"/>
              </a:rPr>
              <a:t> -</a:t>
            </a:r>
            <a:r>
              <a:rPr lang="hr-HR" altLang="sr-Latn-RS" sz="1400" i="1" dirty="0">
                <a:solidFill>
                  <a:prstClr val="black"/>
                </a:solidFill>
                <a:latin typeface="Arial" panose="020B0604020202020204" pitchFamily="34" charset="0"/>
              </a:rPr>
              <a:t> </a:t>
            </a:r>
            <a:r>
              <a:rPr lang="hr-HR" altLang="sr-Latn-RS" sz="1400" dirty="0">
                <a:solidFill>
                  <a:prstClr val="black"/>
                </a:solidFill>
                <a:latin typeface="Arial" panose="020B0604020202020204" pitchFamily="34" charset="0"/>
              </a:rPr>
              <a:t>specifična električna vodljivost, Sm/mm</a:t>
            </a:r>
            <a:r>
              <a:rPr lang="hr-HR" altLang="sr-Latn-RS" sz="1400" baseline="30000" dirty="0">
                <a:solidFill>
                  <a:prstClr val="black"/>
                </a:solidFill>
                <a:latin typeface="Arial" panose="020B0604020202020204" pitchFamily="34" charset="0"/>
              </a:rPr>
              <a:t>2</a:t>
            </a:r>
            <a:r>
              <a:rPr lang="hr-HR" altLang="sr-Latn-RS" sz="1400" dirty="0">
                <a:solidFill>
                  <a:prstClr val="black"/>
                </a:solidFill>
                <a:latin typeface="Arial" panose="020B0604020202020204" pitchFamily="34" charset="0"/>
              </a:rPr>
              <a:t>; </a:t>
            </a:r>
            <a:r>
              <a:rPr lang="hr-HR" altLang="sr-Latn-RS" sz="1400" i="1" dirty="0">
                <a:solidFill>
                  <a:prstClr val="black"/>
                </a:solidFill>
                <a:latin typeface="Arial" panose="020B0604020202020204" pitchFamily="34" charset="0"/>
              </a:rPr>
              <a:t>c - </a:t>
            </a:r>
            <a:r>
              <a:rPr lang="hr-HR" altLang="sr-Latn-RS" sz="1400" dirty="0">
                <a:solidFill>
                  <a:prstClr val="black"/>
                </a:solidFill>
                <a:latin typeface="Arial" panose="020B0604020202020204" pitchFamily="34" charset="0"/>
              </a:rPr>
              <a:t>specifični toplinski kapacitet, J/kgK</a:t>
            </a:r>
            <a:endParaRPr lang="hr-HR" altLang="sr-Latn-RS" sz="1400" i="1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eaLnBrk="1" hangingPunct="1"/>
            <a:r>
              <a:rPr lang="hr-HR" altLang="sr-Latn-RS" sz="1400" i="1" dirty="0">
                <a:solidFill>
                  <a:prstClr val="black"/>
                </a:solidFill>
                <a:latin typeface="Arial" panose="020B0604020202020204" pitchFamily="34" charset="0"/>
              </a:rPr>
              <a:t>r</a:t>
            </a:r>
            <a:r>
              <a:rPr lang="hr-HR" altLang="sr-Latn-RS" sz="1400" dirty="0">
                <a:solidFill>
                  <a:prstClr val="black"/>
                </a:solidFill>
                <a:latin typeface="Arial" panose="020B0604020202020204" pitchFamily="34" charset="0"/>
              </a:rPr>
              <a:t> - utjecaj impregnacije namota; </a:t>
            </a:r>
            <a:r>
              <a:rPr lang="hr-HR" altLang="sr-Latn-RS" sz="1400" i="1" dirty="0">
                <a:solidFill>
                  <a:prstClr val="black"/>
                </a:solidFill>
                <a:latin typeface="Arial" panose="020B0604020202020204" pitchFamily="34" charset="0"/>
              </a:rPr>
              <a:t>k</a:t>
            </a:r>
            <a:r>
              <a:rPr lang="hr-HR" altLang="sr-Latn-RS" sz="1400" i="1" baseline="-25000" dirty="0">
                <a:solidFill>
                  <a:prstClr val="black"/>
                </a:solidFill>
                <a:latin typeface="Arial" panose="020B0604020202020204" pitchFamily="34" charset="0"/>
              </a:rPr>
              <a:t>W</a:t>
            </a:r>
            <a:r>
              <a:rPr lang="hr-HR" altLang="sr-Latn-RS" sz="1400" dirty="0">
                <a:solidFill>
                  <a:prstClr val="black"/>
                </a:solidFill>
                <a:latin typeface="Arial" panose="020B0604020202020204" pitchFamily="34" charset="0"/>
              </a:rPr>
              <a:t> – redukcijski faktor ovisan o konstrukciji rotora</a:t>
            </a:r>
          </a:p>
        </p:txBody>
      </p:sp>
      <p:graphicFrame>
        <p:nvGraphicFramePr>
          <p:cNvPr id="13" name="Object 2">
            <a:extLst>
              <a:ext uri="{FF2B5EF4-FFF2-40B4-BE49-F238E27FC236}">
                <a16:creationId xmlns:a16="http://schemas.microsoft.com/office/drawing/2014/main" id="{9147EDFB-400D-46DC-9028-EF3CE8B7C58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484438" y="1861239"/>
          <a:ext cx="1124757" cy="700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8" name="Equation" r:id="rId4" imgW="698400" imgH="393480" progId="Equation.3">
                  <p:embed/>
                </p:oleObj>
              </mc:Choice>
              <mc:Fallback>
                <p:oleObj name="Equation" r:id="rId4" imgW="698400" imgH="393480" progId="Equation.3">
                  <p:embed/>
                  <p:pic>
                    <p:nvPicPr>
                      <p:cNvPr id="13" name="Object 2">
                        <a:extLst>
                          <a:ext uri="{FF2B5EF4-FFF2-40B4-BE49-F238E27FC236}">
                            <a16:creationId xmlns:a16="http://schemas.microsoft.com/office/drawing/2014/main" id="{9147EDFB-400D-46DC-9028-EF3CE8B7C58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1861239"/>
                        <a:ext cx="1124757" cy="7000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3">
            <a:extLst>
              <a:ext uri="{FF2B5EF4-FFF2-40B4-BE49-F238E27FC236}">
                <a16:creationId xmlns:a16="http://schemas.microsoft.com/office/drawing/2014/main" id="{6F45F3D8-1B14-491B-B0E3-B21DF439D67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886450" y="1861239"/>
          <a:ext cx="1463745" cy="750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9" name="Equation" r:id="rId6" imgW="901440" imgH="419040" progId="Equation.3">
                  <p:embed/>
                </p:oleObj>
              </mc:Choice>
              <mc:Fallback>
                <p:oleObj name="Equation" r:id="rId6" imgW="901440" imgH="419040" progId="Equation.3">
                  <p:embed/>
                  <p:pic>
                    <p:nvPicPr>
                      <p:cNvPr id="14" name="Object 3">
                        <a:extLst>
                          <a:ext uri="{FF2B5EF4-FFF2-40B4-BE49-F238E27FC236}">
                            <a16:creationId xmlns:a16="http://schemas.microsoft.com/office/drawing/2014/main" id="{6F45F3D8-1B14-491B-B0E3-B21DF439D67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86450" y="1861239"/>
                        <a:ext cx="1463745" cy="7508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4">
            <a:extLst>
              <a:ext uri="{FF2B5EF4-FFF2-40B4-BE49-F238E27FC236}">
                <a16:creationId xmlns:a16="http://schemas.microsoft.com/office/drawing/2014/main" id="{2BCE47B1-61E3-4AC2-B208-5A12199E490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051050" y="2653402"/>
          <a:ext cx="1876487" cy="700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0" name="Equation" r:id="rId8" imgW="1168200" imgH="393480" progId="Equation.3">
                  <p:embed/>
                </p:oleObj>
              </mc:Choice>
              <mc:Fallback>
                <p:oleObj name="Equation" r:id="rId8" imgW="1168200" imgH="393480" progId="Equation.3">
                  <p:embed/>
                  <p:pic>
                    <p:nvPicPr>
                      <p:cNvPr id="15" name="Object 4">
                        <a:extLst>
                          <a:ext uri="{FF2B5EF4-FFF2-40B4-BE49-F238E27FC236}">
                            <a16:creationId xmlns:a16="http://schemas.microsoft.com/office/drawing/2014/main" id="{2BCE47B1-61E3-4AC2-B208-5A12199E490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2653402"/>
                        <a:ext cx="1876487" cy="7000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5">
            <a:extLst>
              <a:ext uri="{FF2B5EF4-FFF2-40B4-BE49-F238E27FC236}">
                <a16:creationId xmlns:a16="http://schemas.microsoft.com/office/drawing/2014/main" id="{617CC9BB-F649-474A-9461-BD36787160E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867400" y="2777227"/>
          <a:ext cx="1692101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1" name="Equation" r:id="rId10" imgW="1041120" imgH="228600" progId="Equation.3">
                  <p:embed/>
                </p:oleObj>
              </mc:Choice>
              <mc:Fallback>
                <p:oleObj name="Equation" r:id="rId10" imgW="1041120" imgH="228600" progId="Equation.3">
                  <p:embed/>
                  <p:pic>
                    <p:nvPicPr>
                      <p:cNvPr id="18" name="Object 5">
                        <a:extLst>
                          <a:ext uri="{FF2B5EF4-FFF2-40B4-BE49-F238E27FC236}">
                            <a16:creationId xmlns:a16="http://schemas.microsoft.com/office/drawing/2014/main" id="{617CC9BB-F649-474A-9461-BD36787160E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2777227"/>
                        <a:ext cx="1692101" cy="4095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6">
            <a:extLst>
              <a:ext uri="{FF2B5EF4-FFF2-40B4-BE49-F238E27FC236}">
                <a16:creationId xmlns:a16="http://schemas.microsoft.com/office/drawing/2014/main" id="{7B03311A-D1BD-4EDD-8216-4C333A60135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975100" y="4164702"/>
          <a:ext cx="1479347" cy="700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2" name="Equation" r:id="rId12" imgW="914400" imgH="393480" progId="Equation.3">
                  <p:embed/>
                </p:oleObj>
              </mc:Choice>
              <mc:Fallback>
                <p:oleObj name="Equation" r:id="rId12" imgW="914400" imgH="393480" progId="Equation.3">
                  <p:embed/>
                  <p:pic>
                    <p:nvPicPr>
                      <p:cNvPr id="20" name="Object 6">
                        <a:extLst>
                          <a:ext uri="{FF2B5EF4-FFF2-40B4-BE49-F238E27FC236}">
                            <a16:creationId xmlns:a16="http://schemas.microsoft.com/office/drawing/2014/main" id="{7B03311A-D1BD-4EDD-8216-4C333A60135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5100" y="4164702"/>
                        <a:ext cx="1479347" cy="7000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7">
            <a:extLst>
              <a:ext uri="{FF2B5EF4-FFF2-40B4-BE49-F238E27FC236}">
                <a16:creationId xmlns:a16="http://schemas.microsoft.com/office/drawing/2014/main" id="{561BE787-5121-4587-B0A5-A63E703D632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86250" y="3445564"/>
          <a:ext cx="899239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3" name="Equation" r:id="rId14" imgW="571320" imgH="228600" progId="Equation.3">
                  <p:embed/>
                </p:oleObj>
              </mc:Choice>
              <mc:Fallback>
                <p:oleObj name="Equation" r:id="rId14" imgW="571320" imgH="228600" progId="Equation.3">
                  <p:embed/>
                  <p:pic>
                    <p:nvPicPr>
                      <p:cNvPr id="21" name="Object 7">
                        <a:extLst>
                          <a:ext uri="{FF2B5EF4-FFF2-40B4-BE49-F238E27FC236}">
                            <a16:creationId xmlns:a16="http://schemas.microsoft.com/office/drawing/2014/main" id="{561BE787-5121-4587-B0A5-A63E703D632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50" y="3445564"/>
                        <a:ext cx="899239" cy="39687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66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8">
            <a:extLst>
              <a:ext uri="{FF2B5EF4-FFF2-40B4-BE49-F238E27FC236}">
                <a16:creationId xmlns:a16="http://schemas.microsoft.com/office/drawing/2014/main" id="{8DB9320D-A00B-4C25-98D7-F20B13FBFD5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84663" y="4896539"/>
          <a:ext cx="900656" cy="403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4" name="Equation" r:id="rId16" imgW="571320" imgH="228600" progId="Equation.3">
                  <p:embed/>
                </p:oleObj>
              </mc:Choice>
              <mc:Fallback>
                <p:oleObj name="Equation" r:id="rId16" imgW="571320" imgH="228600" progId="Equation.3">
                  <p:embed/>
                  <p:pic>
                    <p:nvPicPr>
                      <p:cNvPr id="22" name="Object 8">
                        <a:extLst>
                          <a:ext uri="{FF2B5EF4-FFF2-40B4-BE49-F238E27FC236}">
                            <a16:creationId xmlns:a16="http://schemas.microsoft.com/office/drawing/2014/main" id="{8DB9320D-A00B-4C25-98D7-F20B13FBFD5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4663" y="4896539"/>
                        <a:ext cx="900656" cy="40322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66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9">
            <a:extLst>
              <a:ext uri="{FF2B5EF4-FFF2-40B4-BE49-F238E27FC236}">
                <a16:creationId xmlns:a16="http://schemas.microsoft.com/office/drawing/2014/main" id="{D2906523-AEF6-46E8-9EE1-3F4CE740EA51}"/>
              </a:ext>
            </a:extLst>
          </p:cNvPr>
          <p:cNvGraphicFramePr>
            <a:graphicFrameLocks noGrp="1" noChangeAspect="1"/>
          </p:cNvGraphicFramePr>
          <p:nvPr>
            <p:extLst/>
          </p:nvPr>
        </p:nvGraphicFramePr>
        <p:xfrm>
          <a:off x="4424363" y="1307202"/>
          <a:ext cx="710597" cy="33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5" name="Equation" r:id="rId18" imgW="507960" imgH="215640" progId="Equation.3">
                  <p:embed/>
                </p:oleObj>
              </mc:Choice>
              <mc:Fallback>
                <p:oleObj name="Equation" r:id="rId18" imgW="507960" imgH="215640" progId="Equation.3">
                  <p:embed/>
                  <p:pic>
                    <p:nvPicPr>
                      <p:cNvPr id="23" name="Object 9">
                        <a:extLst>
                          <a:ext uri="{FF2B5EF4-FFF2-40B4-BE49-F238E27FC236}">
                            <a16:creationId xmlns:a16="http://schemas.microsoft.com/office/drawing/2014/main" id="{D2906523-AEF6-46E8-9EE1-3F4CE740EA51}"/>
                          </a:ext>
                        </a:extLst>
                      </p:cNvPr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4363" y="1307202"/>
                        <a:ext cx="710597" cy="338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" name="Picture 29">
            <a:extLst>
              <a:ext uri="{FF2B5EF4-FFF2-40B4-BE49-F238E27FC236}">
                <a16:creationId xmlns:a16="http://schemas.microsoft.com/office/drawing/2014/main" id="{3B67D252-3FC0-4B22-B58E-0B6FAA79C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7138" y="1269102"/>
            <a:ext cx="247787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4841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1000"/>
            <a:duotone>
              <a:schemeClr val="bg2">
                <a:shade val="3000"/>
                <a:satMod val="110000"/>
              </a:schemeClr>
              <a:schemeClr val="bg2">
                <a:tint val="60000"/>
                <a:satMod val="425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10">
            <a:extLst>
              <a:ext uri="{FF2B5EF4-FFF2-40B4-BE49-F238E27FC236}">
                <a16:creationId xmlns:a16="http://schemas.microsoft.com/office/drawing/2014/main" id="{F3C51023-D1D3-4653-AF27-0B2FD98B2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324544" y="6381328"/>
            <a:ext cx="3352800" cy="365125"/>
          </a:xfrm>
        </p:spPr>
        <p:txBody>
          <a:bodyPr/>
          <a:lstStyle/>
          <a:p>
            <a:r>
              <a:rPr lang="hr-HR" sz="1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INEL-MONTAŽA d.o.o.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10FD4755-4DE4-42DD-A6E7-E2DACE34B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3BF8D81-B9AF-4D63-9A80-CA3D37277427}" type="slidenum">
              <a:rPr lang="hr-HR" sz="140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fld>
            <a:endParaRPr lang="hr-HR" sz="1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DD2E769-667D-4A73-B063-745C391D0FE9}"/>
              </a:ext>
            </a:extLst>
          </p:cNvPr>
          <p:cNvCxnSpPr/>
          <p:nvPr/>
        </p:nvCxnSpPr>
        <p:spPr>
          <a:xfrm>
            <a:off x="251520" y="6453336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56E1607-5DEE-44DB-817A-BB4D6163A86D}"/>
              </a:ext>
            </a:extLst>
          </p:cNvPr>
          <p:cNvCxnSpPr/>
          <p:nvPr/>
        </p:nvCxnSpPr>
        <p:spPr>
          <a:xfrm>
            <a:off x="251520" y="548680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10">
            <a:extLst>
              <a:ext uri="{FF2B5EF4-FFF2-40B4-BE49-F238E27FC236}">
                <a16:creationId xmlns:a16="http://schemas.microsoft.com/office/drawing/2014/main" id="{7078E581-99F0-48C0-833B-B106C2CB868F}"/>
              </a:ext>
            </a:extLst>
          </p:cNvPr>
          <p:cNvSpPr txBox="1">
            <a:spLocks/>
          </p:cNvSpPr>
          <p:nvPr/>
        </p:nvSpPr>
        <p:spPr>
          <a:xfrm>
            <a:off x="323528" y="111547"/>
            <a:ext cx="7920880" cy="365125"/>
          </a:xfrm>
          <a:prstGeom prst="rect">
            <a:avLst/>
          </a:prstGeom>
        </p:spPr>
        <p:txBody>
          <a:bodyPr vert="horz" anchor="b"/>
          <a:lstStyle>
            <a:defPPr>
              <a:defRPr lang="sr-Latn-RS"/>
            </a:defPPr>
            <a:lvl1pPr marL="0" algn="ctr" defTabSz="914400" rtl="0" eaLnBrk="1" latinLnBrk="0" hangingPunct="1">
              <a:defRPr kumimoji="0" sz="1200" kern="1200">
                <a:solidFill>
                  <a:schemeClr val="tx1">
                    <a:shade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r-HR" sz="1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Asinkroni elektromotori u vrsti zaštite „Ex e”</a:t>
            </a:r>
          </a:p>
        </p:txBody>
      </p:sp>
      <p:sp>
        <p:nvSpPr>
          <p:cNvPr id="19" name="Rectangle 42">
            <a:extLst>
              <a:ext uri="{FF2B5EF4-FFF2-40B4-BE49-F238E27FC236}">
                <a16:creationId xmlns:a16="http://schemas.microsoft.com/office/drawing/2014/main" id="{8D8F370E-1CFB-47E7-A3FF-4DDF95A72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764704"/>
            <a:ext cx="8568952" cy="365122"/>
          </a:xfrm>
          <a:prstGeom prst="rect">
            <a:avLst/>
          </a:prstGeom>
          <a:solidFill>
            <a:schemeClr val="tx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innerShdw blurRad="254000">
              <a:prstClr val="black"/>
            </a:innerShdw>
          </a:effec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hr-HR" altLang="sr-Latn-RS" b="1" kern="0" dirty="0">
                <a:solidFill>
                  <a:schemeClr val="accent4">
                    <a:lumMod val="75000"/>
                  </a:schemeClr>
                </a:solidFill>
              </a:rPr>
              <a:t>Ispitivanje i potvrđivanje „Ex e” elektromotora</a:t>
            </a:r>
          </a:p>
        </p:txBody>
      </p:sp>
      <p:pic>
        <p:nvPicPr>
          <p:cNvPr id="25" name="Picture 16">
            <a:extLst>
              <a:ext uri="{FF2B5EF4-FFF2-40B4-BE49-F238E27FC236}">
                <a16:creationId xmlns:a16="http://schemas.microsoft.com/office/drawing/2014/main" id="{61170A6E-D5B2-4442-A8D2-2114E2F753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63253"/>
            <a:ext cx="5575300" cy="418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6" name="Object 3">
            <a:extLst>
              <a:ext uri="{FF2B5EF4-FFF2-40B4-BE49-F238E27FC236}">
                <a16:creationId xmlns:a16="http://schemas.microsoft.com/office/drawing/2014/main" id="{BA62786C-4BEA-4A49-A0D2-CF5D2E19EF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65241412"/>
              </p:ext>
            </p:extLst>
          </p:nvPr>
        </p:nvGraphicFramePr>
        <p:xfrm>
          <a:off x="2567534" y="5808241"/>
          <a:ext cx="4249737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2" name="Equation" r:id="rId5" imgW="1790640" imgH="241200" progId="Equation.3">
                  <p:embed/>
                </p:oleObj>
              </mc:Choice>
              <mc:Fallback>
                <p:oleObj name="Equation" r:id="rId5" imgW="1790640" imgH="241200" progId="Equation.3">
                  <p:embed/>
                  <p:pic>
                    <p:nvPicPr>
                      <p:cNvPr id="14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7534" y="5808241"/>
                        <a:ext cx="4249737" cy="573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474422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1000"/>
            <a:duotone>
              <a:schemeClr val="bg2">
                <a:shade val="3000"/>
                <a:satMod val="110000"/>
              </a:schemeClr>
              <a:schemeClr val="bg2">
                <a:tint val="60000"/>
                <a:satMod val="425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10">
            <a:extLst>
              <a:ext uri="{FF2B5EF4-FFF2-40B4-BE49-F238E27FC236}">
                <a16:creationId xmlns:a16="http://schemas.microsoft.com/office/drawing/2014/main" id="{F3C51023-D1D3-4653-AF27-0B2FD98B2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324544" y="6381328"/>
            <a:ext cx="3352800" cy="365125"/>
          </a:xfrm>
        </p:spPr>
        <p:txBody>
          <a:bodyPr/>
          <a:lstStyle/>
          <a:p>
            <a:r>
              <a:rPr lang="hr-HR" sz="1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INEL-MONTAŽA d.o.o.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10FD4755-4DE4-42DD-A6E7-E2DACE34B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3BF8D81-B9AF-4D63-9A80-CA3D37277427}" type="slidenum">
              <a:rPr lang="hr-HR" sz="140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fld>
            <a:endParaRPr lang="hr-HR" sz="1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DD2E769-667D-4A73-B063-745C391D0FE9}"/>
              </a:ext>
            </a:extLst>
          </p:cNvPr>
          <p:cNvCxnSpPr/>
          <p:nvPr/>
        </p:nvCxnSpPr>
        <p:spPr>
          <a:xfrm>
            <a:off x="251520" y="6453336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56E1607-5DEE-44DB-817A-BB4D6163A86D}"/>
              </a:ext>
            </a:extLst>
          </p:cNvPr>
          <p:cNvCxnSpPr/>
          <p:nvPr/>
        </p:nvCxnSpPr>
        <p:spPr>
          <a:xfrm>
            <a:off x="251520" y="548680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10">
            <a:extLst>
              <a:ext uri="{FF2B5EF4-FFF2-40B4-BE49-F238E27FC236}">
                <a16:creationId xmlns:a16="http://schemas.microsoft.com/office/drawing/2014/main" id="{7078E581-99F0-48C0-833B-B106C2CB868F}"/>
              </a:ext>
            </a:extLst>
          </p:cNvPr>
          <p:cNvSpPr txBox="1">
            <a:spLocks/>
          </p:cNvSpPr>
          <p:nvPr/>
        </p:nvSpPr>
        <p:spPr>
          <a:xfrm>
            <a:off x="323528" y="111547"/>
            <a:ext cx="7920880" cy="365125"/>
          </a:xfrm>
          <a:prstGeom prst="rect">
            <a:avLst/>
          </a:prstGeom>
        </p:spPr>
        <p:txBody>
          <a:bodyPr vert="horz" anchor="b"/>
          <a:lstStyle>
            <a:defPPr>
              <a:defRPr lang="sr-Latn-RS"/>
            </a:defPPr>
            <a:lvl1pPr marL="0" algn="ctr" defTabSz="914400" rtl="0" eaLnBrk="1" latinLnBrk="0" hangingPunct="1">
              <a:defRPr kumimoji="0" sz="1200" kern="1200">
                <a:solidFill>
                  <a:schemeClr val="tx1">
                    <a:shade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r-HR" sz="1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Asinkroni elektromotori u vrsti zaštite „Ex e”</a:t>
            </a:r>
          </a:p>
        </p:txBody>
      </p:sp>
      <p:sp>
        <p:nvSpPr>
          <p:cNvPr id="19" name="Rectangle 42">
            <a:extLst>
              <a:ext uri="{FF2B5EF4-FFF2-40B4-BE49-F238E27FC236}">
                <a16:creationId xmlns:a16="http://schemas.microsoft.com/office/drawing/2014/main" id="{8D8F370E-1CFB-47E7-A3FF-4DDF95A72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764704"/>
            <a:ext cx="8568952" cy="365122"/>
          </a:xfrm>
          <a:prstGeom prst="rect">
            <a:avLst/>
          </a:prstGeom>
          <a:solidFill>
            <a:schemeClr val="tx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innerShdw blurRad="254000">
              <a:prstClr val="black"/>
            </a:innerShdw>
          </a:effec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hr-HR" altLang="sr-Latn-RS" b="1" kern="0" dirty="0">
                <a:solidFill>
                  <a:schemeClr val="accent4">
                    <a:lumMod val="75000"/>
                  </a:schemeClr>
                </a:solidFill>
              </a:rPr>
              <a:t>Ispitivanje i potvrđivanje „Ex e” elektromotora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913A59B-F0C2-482C-A095-B575FE34B2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994" y="1484784"/>
            <a:ext cx="7706012" cy="4730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7599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-324544" y="6381328"/>
            <a:ext cx="3352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shade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INEL-MONTAŽA d.o.o.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BF8D81-B9AF-4D63-9A80-CA3D37277427}" type="slidenum">
              <a:rPr kumimoji="0" lang="hr-HR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shade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shade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251520" y="6453336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22">
            <a:extLst>
              <a:ext uri="{FF2B5EF4-FFF2-40B4-BE49-F238E27FC236}">
                <a16:creationId xmlns:a16="http://schemas.microsoft.com/office/drawing/2014/main" id="{F7BE2A35-9EE2-42BA-9D17-4428CD193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7196" y="764952"/>
            <a:ext cx="719524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hr-HR" altLang="sr-Latn-R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Uvod - zašto „Ex” zaštita elektromotornog pogona ?</a:t>
            </a:r>
            <a:endParaRPr kumimoji="1" lang="en-US" altLang="sr-Latn-RS" sz="2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 Box 23">
            <a:extLst>
              <a:ext uri="{FF2B5EF4-FFF2-40B4-BE49-F238E27FC236}">
                <a16:creationId xmlns:a16="http://schemas.microsoft.com/office/drawing/2014/main" id="{72AE7176-5C21-4CF4-82FD-84F6093C8A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1172" y="2925539"/>
            <a:ext cx="637145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hr-HR" altLang="sr-Latn-R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Asinkroni elektromotori u vrsti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hr-HR" altLang="sr-Latn-R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zaštite povećana sigurnost „Ex e”</a:t>
            </a:r>
            <a:endParaRPr kumimoji="1" lang="en-US" altLang="sr-Latn-RS" sz="2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Text Box 24">
            <a:extLst>
              <a:ext uri="{FF2B5EF4-FFF2-40B4-BE49-F238E27FC236}">
                <a16:creationId xmlns:a16="http://schemas.microsoft.com/office/drawing/2014/main" id="{D2DF6E7B-9239-409A-8CE3-345B0E919A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0883" y="4206652"/>
            <a:ext cx="5272088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sr-Latn-RS" sz="2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7" name="Picture 29" descr="kugel_blau_kl">
            <a:extLst>
              <a:ext uri="{FF2B5EF4-FFF2-40B4-BE49-F238E27FC236}">
                <a16:creationId xmlns:a16="http://schemas.microsoft.com/office/drawing/2014/main" id="{E4298FAF-FB7D-4032-B1D7-FC3A06063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71" y="850677"/>
            <a:ext cx="469900" cy="323850"/>
          </a:xfrm>
          <a:prstGeom prst="rect">
            <a:avLst/>
          </a:prstGeom>
          <a:solidFill>
            <a:schemeClr val="tx1">
              <a:lumMod val="65000"/>
            </a:schemeClr>
          </a:solidFill>
          <a:ln>
            <a:noFill/>
          </a:ln>
          <a:extLst/>
        </p:spPr>
      </p:pic>
      <p:pic>
        <p:nvPicPr>
          <p:cNvPr id="18" name="Picture 30" descr="kugel_blau_kl">
            <a:extLst>
              <a:ext uri="{FF2B5EF4-FFF2-40B4-BE49-F238E27FC236}">
                <a16:creationId xmlns:a16="http://schemas.microsoft.com/office/drawing/2014/main" id="{99B1B9DB-A946-4E53-B61B-2DB4CE934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072" y="3004914"/>
            <a:ext cx="4699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32">
            <a:extLst>
              <a:ext uri="{FF2B5EF4-FFF2-40B4-BE49-F238E27FC236}">
                <a16:creationId xmlns:a16="http://schemas.microsoft.com/office/drawing/2014/main" id="{679E91BA-38D5-4CF5-8C84-6FCBFAE93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2670" y="5332189"/>
            <a:ext cx="4733925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008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1" lang="hr-HR" altLang="sr-Latn-R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Završni osvrt</a:t>
            </a:r>
            <a:endParaRPr kumimoji="1" lang="en-US" altLang="sr-Latn-RS" sz="2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0" name="Picture 33" descr="kugel_blau_kl">
            <a:extLst>
              <a:ext uri="{FF2B5EF4-FFF2-40B4-BE49-F238E27FC236}">
                <a16:creationId xmlns:a16="http://schemas.microsoft.com/office/drawing/2014/main" id="{1610FF6C-028D-4B29-888D-3581D2795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582" y="5406802"/>
            <a:ext cx="463550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22">
            <a:extLst>
              <a:ext uri="{FF2B5EF4-FFF2-40B4-BE49-F238E27FC236}">
                <a16:creationId xmlns:a16="http://schemas.microsoft.com/office/drawing/2014/main" id="{90E91D7C-B7BF-4529-9AE8-F471670B4C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4117" y="4139977"/>
            <a:ext cx="528478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hr-HR" altLang="sr-Latn-R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Neki rizici i mjere zaštite kod primjene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hr-HR" altLang="sr-Latn-R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U/f pretvarača u „Ex” pogonima</a:t>
            </a:r>
            <a:endParaRPr kumimoji="1" lang="en-US" altLang="sr-Latn-RS" sz="2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2" name="Picture 29" descr="kugel_blau_kl">
            <a:extLst>
              <a:ext uri="{FF2B5EF4-FFF2-40B4-BE49-F238E27FC236}">
                <a16:creationId xmlns:a16="http://schemas.microsoft.com/office/drawing/2014/main" id="{67FEF57D-1D68-4D85-84C3-1C5F4B836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092" y="4225702"/>
            <a:ext cx="4699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22">
            <a:extLst>
              <a:ext uri="{FF2B5EF4-FFF2-40B4-BE49-F238E27FC236}">
                <a16:creationId xmlns:a16="http://schemas.microsoft.com/office/drawing/2014/main" id="{F083F112-A978-4C0C-A7C1-3C83E180B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665" y="1711102"/>
            <a:ext cx="698003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hr-HR" altLang="sr-Latn-R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Asinkroni elektromotori u vrsti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hr-HR" altLang="sr-Latn-R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zaštite oklapanje/neprodorni oklop „Ex d”</a:t>
            </a:r>
            <a:endParaRPr kumimoji="1" lang="en-US" altLang="sr-Latn-RS" sz="2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4" name="Picture 29" descr="kugel_blau_kl">
            <a:extLst>
              <a:ext uri="{FF2B5EF4-FFF2-40B4-BE49-F238E27FC236}">
                <a16:creationId xmlns:a16="http://schemas.microsoft.com/office/drawing/2014/main" id="{DCA96611-74F2-4CF5-A8C9-775B98E1C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96827"/>
            <a:ext cx="4699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3828893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1000"/>
            <a:duotone>
              <a:schemeClr val="bg2">
                <a:shade val="3000"/>
                <a:satMod val="110000"/>
              </a:schemeClr>
              <a:schemeClr val="bg2">
                <a:tint val="60000"/>
                <a:satMod val="425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10">
            <a:extLst>
              <a:ext uri="{FF2B5EF4-FFF2-40B4-BE49-F238E27FC236}">
                <a16:creationId xmlns:a16="http://schemas.microsoft.com/office/drawing/2014/main" id="{F3C51023-D1D3-4653-AF27-0B2FD98B2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324544" y="6381328"/>
            <a:ext cx="3352800" cy="365125"/>
          </a:xfrm>
        </p:spPr>
        <p:txBody>
          <a:bodyPr/>
          <a:lstStyle/>
          <a:p>
            <a:r>
              <a:rPr lang="hr-HR" sz="1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INEL-MONTAŽA d.o.o.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10FD4755-4DE4-42DD-A6E7-E2DACE34B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3BF8D81-B9AF-4D63-9A80-CA3D37277427}" type="slidenum">
              <a:rPr lang="hr-HR" sz="140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fld>
            <a:endParaRPr lang="hr-HR" sz="1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DD2E769-667D-4A73-B063-745C391D0FE9}"/>
              </a:ext>
            </a:extLst>
          </p:cNvPr>
          <p:cNvCxnSpPr/>
          <p:nvPr/>
        </p:nvCxnSpPr>
        <p:spPr>
          <a:xfrm>
            <a:off x="251520" y="6453336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56E1607-5DEE-44DB-817A-BB4D6163A86D}"/>
              </a:ext>
            </a:extLst>
          </p:cNvPr>
          <p:cNvCxnSpPr/>
          <p:nvPr/>
        </p:nvCxnSpPr>
        <p:spPr>
          <a:xfrm>
            <a:off x="251520" y="548680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10">
            <a:extLst>
              <a:ext uri="{FF2B5EF4-FFF2-40B4-BE49-F238E27FC236}">
                <a16:creationId xmlns:a16="http://schemas.microsoft.com/office/drawing/2014/main" id="{7078E581-99F0-48C0-833B-B106C2CB868F}"/>
              </a:ext>
            </a:extLst>
          </p:cNvPr>
          <p:cNvSpPr txBox="1">
            <a:spLocks/>
          </p:cNvSpPr>
          <p:nvPr/>
        </p:nvSpPr>
        <p:spPr>
          <a:xfrm>
            <a:off x="323528" y="111547"/>
            <a:ext cx="7920880" cy="365125"/>
          </a:xfrm>
          <a:prstGeom prst="rect">
            <a:avLst/>
          </a:prstGeom>
        </p:spPr>
        <p:txBody>
          <a:bodyPr vert="horz" anchor="b"/>
          <a:lstStyle>
            <a:defPPr>
              <a:defRPr lang="sr-Latn-RS"/>
            </a:defPPr>
            <a:lvl1pPr marL="0" algn="ctr" defTabSz="914400" rtl="0" eaLnBrk="1" latinLnBrk="0" hangingPunct="1">
              <a:defRPr kumimoji="0" sz="1200" kern="1200">
                <a:solidFill>
                  <a:schemeClr val="tx1">
                    <a:shade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r-HR" sz="1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Primjena U/f pretvarača u „Ex” elektromotornim pogonima</a:t>
            </a:r>
          </a:p>
        </p:txBody>
      </p:sp>
      <p:sp>
        <p:nvSpPr>
          <p:cNvPr id="19" name="Rectangle 42">
            <a:extLst>
              <a:ext uri="{FF2B5EF4-FFF2-40B4-BE49-F238E27FC236}">
                <a16:creationId xmlns:a16="http://schemas.microsoft.com/office/drawing/2014/main" id="{8D8F370E-1CFB-47E7-A3FF-4DDF95A72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764704"/>
            <a:ext cx="8568952" cy="365122"/>
          </a:xfrm>
          <a:prstGeom prst="rect">
            <a:avLst/>
          </a:prstGeom>
          <a:solidFill>
            <a:schemeClr val="tx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innerShdw blurRad="254000">
              <a:prstClr val="black"/>
            </a:innerShdw>
          </a:effec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hr-HR" altLang="sr-Latn-RS" b="1" kern="0" dirty="0">
                <a:solidFill>
                  <a:schemeClr val="accent4">
                    <a:lumMod val="75000"/>
                  </a:schemeClr>
                </a:solidFill>
              </a:rPr>
              <a:t>Rizici kod primjene U/f pretvarača u „Ex” pogonima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32AB2839-8079-4285-BFE8-A8D52DECFA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1484784"/>
            <a:ext cx="8939212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hr-HR" altLang="en-US" b="1" dirty="0">
                <a:solidFill>
                  <a:schemeClr val="bg1"/>
                </a:solidFill>
                <a:latin typeface="Arial"/>
              </a:rPr>
              <a:t>Zagrijavanje elektromotora - vruće površine </a:t>
            </a:r>
          </a:p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hr-HR" altLang="en-US" b="1" dirty="0">
                <a:solidFill>
                  <a:schemeClr val="bg1"/>
                </a:solidFill>
                <a:latin typeface="Arial"/>
              </a:rPr>
              <a:t>(ugrožen temperaturni razred i izolacijska klasa - </a:t>
            </a:r>
            <a:r>
              <a:rPr lang="hr-HR" altLang="en-US" b="1" dirty="0">
                <a:solidFill>
                  <a:srgbClr val="FF0000"/>
                </a:solidFill>
                <a:latin typeface="Arial"/>
              </a:rPr>
              <a:t>RIZIK ZA Ex</a:t>
            </a:r>
            <a:r>
              <a:rPr lang="hr-HR" altLang="en-US" b="1" dirty="0">
                <a:solidFill>
                  <a:schemeClr val="bg1"/>
                </a:solidFill>
                <a:latin typeface="Arial"/>
              </a:rPr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FCDD3F-245B-4153-AD1B-156C386AFA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009" y="2568468"/>
            <a:ext cx="8461981" cy="2444708"/>
          </a:xfrm>
          <a:prstGeom prst="rect">
            <a:avLst/>
          </a:prstGeom>
        </p:spPr>
      </p:pic>
      <p:sp>
        <p:nvSpPr>
          <p:cNvPr id="12" name="Text Box 22">
            <a:extLst>
              <a:ext uri="{FF2B5EF4-FFF2-40B4-BE49-F238E27FC236}">
                <a16:creationId xmlns:a16="http://schemas.microsoft.com/office/drawing/2014/main" id="{2F51B1CE-B40A-4CB9-A5F2-42CD8E1152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063" y="5072063"/>
            <a:ext cx="84296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r-HR" altLang="sr-Latn-RS" sz="1600" i="1" dirty="0">
                <a:solidFill>
                  <a:schemeClr val="accent4">
                    <a:lumMod val="75000"/>
                  </a:schemeClr>
                </a:solidFill>
                <a:cs typeface="Arial" panose="020B0604020202020204" pitchFamily="34" charset="0"/>
              </a:rPr>
              <a:t>Zagrijavanje motora pri punom teretu - sinusno napajanje i napajanje preko pretvarača</a:t>
            </a:r>
            <a:endParaRPr lang="en-US" altLang="sr-Latn-RS" sz="1600" i="1" dirty="0">
              <a:solidFill>
                <a:schemeClr val="accent4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3" name="Text Box 22">
            <a:extLst>
              <a:ext uri="{FF2B5EF4-FFF2-40B4-BE49-F238E27FC236}">
                <a16:creationId xmlns:a16="http://schemas.microsoft.com/office/drawing/2014/main" id="{64062BE6-E0F9-4DA9-9DDB-0B8AC9C63A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5909270"/>
            <a:ext cx="8429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kumimoji="1" lang="hr-HR" altLang="sr-Latn-RS" sz="1000" i="1" dirty="0">
                <a:solidFill>
                  <a:schemeClr val="bg1"/>
                </a:solidFill>
              </a:rPr>
              <a:t>Izvor: </a:t>
            </a:r>
            <a:r>
              <a:rPr lang="hr-HR" altLang="sr-Latn-RS" sz="1000" dirty="0">
                <a:solidFill>
                  <a:schemeClr val="bg1"/>
                </a:solidFill>
              </a:rPr>
              <a:t>T. Lowery, D. Petro</a:t>
            </a:r>
            <a:r>
              <a:rPr lang="hr-HR" altLang="sr-Latn-RS" sz="1000" i="1" dirty="0">
                <a:solidFill>
                  <a:schemeClr val="bg1"/>
                </a:solidFill>
              </a:rPr>
              <a:t>, Aplication Considerations for PWM Inverter Fed Low Voltage Induction Motors,</a:t>
            </a:r>
            <a:r>
              <a:rPr lang="hr-HR" altLang="sr-Latn-RS" sz="1000" dirty="0">
                <a:solidFill>
                  <a:schemeClr val="bg1"/>
                </a:solidFill>
              </a:rPr>
              <a:t> IEEE Transactions on Industry Applications, Vol. 30, No. 2, March/April 1994.</a:t>
            </a:r>
            <a:endParaRPr kumimoji="1" lang="en-US" altLang="sr-Latn-RS" sz="10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0447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1000"/>
            <a:duotone>
              <a:schemeClr val="bg2">
                <a:shade val="3000"/>
                <a:satMod val="110000"/>
              </a:schemeClr>
              <a:schemeClr val="bg2">
                <a:tint val="60000"/>
                <a:satMod val="425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10">
            <a:extLst>
              <a:ext uri="{FF2B5EF4-FFF2-40B4-BE49-F238E27FC236}">
                <a16:creationId xmlns:a16="http://schemas.microsoft.com/office/drawing/2014/main" id="{F3C51023-D1D3-4653-AF27-0B2FD98B2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324544" y="6381328"/>
            <a:ext cx="3352800" cy="365125"/>
          </a:xfrm>
        </p:spPr>
        <p:txBody>
          <a:bodyPr/>
          <a:lstStyle/>
          <a:p>
            <a:r>
              <a:rPr lang="hr-HR" sz="1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INEL-MONTAŽA d.o.o.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10FD4755-4DE4-42DD-A6E7-E2DACE34B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3BF8D81-B9AF-4D63-9A80-CA3D37277427}" type="slidenum">
              <a:rPr lang="hr-HR" sz="140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fld>
            <a:endParaRPr lang="hr-HR" sz="1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DD2E769-667D-4A73-B063-745C391D0FE9}"/>
              </a:ext>
            </a:extLst>
          </p:cNvPr>
          <p:cNvCxnSpPr/>
          <p:nvPr/>
        </p:nvCxnSpPr>
        <p:spPr>
          <a:xfrm>
            <a:off x="251520" y="6453336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56E1607-5DEE-44DB-817A-BB4D6163A86D}"/>
              </a:ext>
            </a:extLst>
          </p:cNvPr>
          <p:cNvCxnSpPr/>
          <p:nvPr/>
        </p:nvCxnSpPr>
        <p:spPr>
          <a:xfrm>
            <a:off x="251520" y="548680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10">
            <a:extLst>
              <a:ext uri="{FF2B5EF4-FFF2-40B4-BE49-F238E27FC236}">
                <a16:creationId xmlns:a16="http://schemas.microsoft.com/office/drawing/2014/main" id="{7078E581-99F0-48C0-833B-B106C2CB868F}"/>
              </a:ext>
            </a:extLst>
          </p:cNvPr>
          <p:cNvSpPr txBox="1">
            <a:spLocks/>
          </p:cNvSpPr>
          <p:nvPr/>
        </p:nvSpPr>
        <p:spPr>
          <a:xfrm>
            <a:off x="323528" y="111547"/>
            <a:ext cx="7920880" cy="365125"/>
          </a:xfrm>
          <a:prstGeom prst="rect">
            <a:avLst/>
          </a:prstGeom>
        </p:spPr>
        <p:txBody>
          <a:bodyPr vert="horz" anchor="b"/>
          <a:lstStyle>
            <a:defPPr>
              <a:defRPr lang="sr-Latn-RS"/>
            </a:defPPr>
            <a:lvl1pPr marL="0" algn="ctr" defTabSz="914400" rtl="0" eaLnBrk="1" latinLnBrk="0" hangingPunct="1">
              <a:defRPr kumimoji="0" sz="1200" kern="1200">
                <a:solidFill>
                  <a:schemeClr val="tx1">
                    <a:shade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r-HR" sz="1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Primjena U/f pretvarača u „Ex” elektromotornim pogonima</a:t>
            </a:r>
          </a:p>
        </p:txBody>
      </p:sp>
      <p:sp>
        <p:nvSpPr>
          <p:cNvPr id="19" name="Rectangle 42">
            <a:extLst>
              <a:ext uri="{FF2B5EF4-FFF2-40B4-BE49-F238E27FC236}">
                <a16:creationId xmlns:a16="http://schemas.microsoft.com/office/drawing/2014/main" id="{8D8F370E-1CFB-47E7-A3FF-4DDF95A72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764704"/>
            <a:ext cx="8568952" cy="365122"/>
          </a:xfrm>
          <a:prstGeom prst="rect">
            <a:avLst/>
          </a:prstGeom>
          <a:solidFill>
            <a:schemeClr val="tx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innerShdw blurRad="254000">
              <a:prstClr val="black"/>
            </a:innerShdw>
          </a:effec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hr-HR" altLang="sr-Latn-RS" b="1" kern="0" dirty="0">
                <a:solidFill>
                  <a:schemeClr val="accent4">
                    <a:lumMod val="75000"/>
                  </a:schemeClr>
                </a:solidFill>
              </a:rPr>
              <a:t>Rizici kod primjene U/f pretvarača u „Ex” pogonima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BE8F7D42-5819-40C7-844B-B136731F51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1323678"/>
            <a:ext cx="8939212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hr-HR" altLang="en-US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Vršne vrijednosti napona na elektromotoru 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hr-HR" altLang="en-US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(naprezanje izolacije motora i proboj)</a:t>
            </a:r>
          </a:p>
        </p:txBody>
      </p:sp>
      <p:graphicFrame>
        <p:nvGraphicFramePr>
          <p:cNvPr id="15" name="Group 54">
            <a:extLst>
              <a:ext uri="{FF2B5EF4-FFF2-40B4-BE49-F238E27FC236}">
                <a16:creationId xmlns:a16="http://schemas.microsoft.com/office/drawing/2014/main" id="{1D968223-8F58-4FB7-BB71-30CF24585A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2443158"/>
              </p:ext>
            </p:extLst>
          </p:nvPr>
        </p:nvGraphicFramePr>
        <p:xfrm>
          <a:off x="683568" y="2204864"/>
          <a:ext cx="7848600" cy="3948428"/>
        </p:xfrm>
        <a:graphic>
          <a:graphicData uri="http://schemas.openxmlformats.org/drawingml/2006/table">
            <a:tbl>
              <a:tblPr>
                <a:effectLst>
                  <a:innerShdw blurRad="254000">
                    <a:prstClr val="black"/>
                  </a:innerShdw>
                </a:effectLst>
              </a:tblPr>
              <a:tblGrid>
                <a:gridCol w="784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34962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pl-PL" sz="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hr-H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hr-H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“Prekapčanje” elektroničkih sklopki, npr.  IGBT (prijelazne pojave i nepovoljno djelovanje naponskih putujućih valova)</a:t>
                      </a:r>
                      <a:endParaRPr kumimoji="1" lang="hr-HR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hr-HR" sz="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2075" marR="92075" marT="46040" marB="4604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4962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pl-PL" sz="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algn="ctr"/>
                      <a:endParaRPr kumimoji="1" lang="hr-HR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1" lang="hr-HR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Na dovodnim stezaljkama motora se javljaju sklopni naponi iznosa većeg od nazivnog napona motora, naprezanje izolacije - </a:t>
                      </a:r>
                      <a:r>
                        <a:rPr kumimoji="1" lang="hr-HR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RIZIK ZA Ex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hr-HR" sz="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2075" marR="92075" marT="46040" marB="4604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6892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hr-HR" sz="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hr-HR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hr-HR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Vršni naponi </a:t>
                      </a:r>
                      <a:r>
                        <a:rPr kumimoji="1" lang="hr-HR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(</a:t>
                      </a:r>
                      <a:r>
                        <a:rPr lang="hr-HR" sz="1800" b="1" i="1" kern="1200" dirty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U</a:t>
                      </a:r>
                      <a:r>
                        <a:rPr lang="hr-HR" sz="1800" b="1" kern="1200" baseline="-25000" dirty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LL</a:t>
                      </a:r>
                      <a:r>
                        <a:rPr kumimoji="1" lang="hr-HR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</a:t>
                      </a:r>
                      <a:r>
                        <a:rPr kumimoji="1" lang="hr-HR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ranije označavan sa </a:t>
                      </a:r>
                      <a:r>
                        <a:rPr kumimoji="1" lang="hr-HR" sz="1800" b="1" i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U</a:t>
                      </a:r>
                      <a:r>
                        <a:rPr lang="hr-HR" sz="1800" b="1" kern="1200" baseline="-25000" dirty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peak</a:t>
                      </a:r>
                      <a:r>
                        <a:rPr kumimoji="1" lang="hr-HR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) mogu ugroziti zračne razmake i puzne staze u priključnoj kutiji - </a:t>
                      </a:r>
                      <a:r>
                        <a:rPr kumimoji="1" lang="hr-HR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RIZIK ZA Ex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hr-HR" sz="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2075" marR="92075" marT="46040" marB="4604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1612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hr-HR" sz="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hr-H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hr-H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Na iznos napona </a:t>
                      </a:r>
                      <a:r>
                        <a:rPr lang="hr-HR" sz="1800" b="1" i="1" kern="1200" dirty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U</a:t>
                      </a:r>
                      <a:r>
                        <a:rPr lang="hr-HR" sz="1800" b="1" kern="1200" baseline="-25000" dirty="0">
                          <a:solidFill>
                            <a:schemeClr val="bg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LL </a:t>
                      </a:r>
                      <a:r>
                        <a:rPr kumimoji="1" lang="hr-HR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utječe, “sklopna frekvencija”, duljina i tip kabela od pretvarača do motora, odnos L/C namota motora, izlazni filteri i sl.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hr-HR" sz="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2075" marR="92075" marT="46040" marB="4604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37206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-324544" y="6381328"/>
            <a:ext cx="3352800" cy="365125"/>
          </a:xfrm>
        </p:spPr>
        <p:txBody>
          <a:bodyPr/>
          <a:lstStyle/>
          <a:p>
            <a:r>
              <a:rPr lang="hr-HR" sz="1400" dirty="0">
                <a:latin typeface="Arial" panose="020B0604020202020204" pitchFamily="34" charset="0"/>
                <a:cs typeface="Arial" panose="020B0604020202020204" pitchFamily="34" charset="0"/>
              </a:rPr>
              <a:t>INEL-MONTAŽA d.o.o.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BF8D81-B9AF-4D63-9A80-CA3D37277427}" type="slidenum">
              <a:rPr lang="hr-HR" sz="140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fld>
            <a:endParaRPr lang="hr-H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251520" y="6453336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22">
            <a:extLst>
              <a:ext uri="{FF2B5EF4-FFF2-40B4-BE49-F238E27FC236}">
                <a16:creationId xmlns:a16="http://schemas.microsoft.com/office/drawing/2014/main" id="{F7BE2A35-9EE2-42BA-9D17-4428CD193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7196" y="764952"/>
            <a:ext cx="719524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kumimoji="1" lang="hr-HR" altLang="sr-Latn-RS" sz="2200" b="1" dirty="0">
                <a:solidFill>
                  <a:schemeClr val="tx1">
                    <a:lumMod val="85000"/>
                  </a:schemeClr>
                </a:solidFill>
              </a:rPr>
              <a:t>Uvod - zašto „Ex” zaštita elektromotornog pogona ?</a:t>
            </a:r>
            <a:endParaRPr kumimoji="1" lang="en-US" altLang="sr-Latn-RS" sz="2200" b="1" dirty="0">
              <a:solidFill>
                <a:schemeClr val="tx1">
                  <a:lumMod val="85000"/>
                </a:schemeClr>
              </a:solidFill>
            </a:endParaRPr>
          </a:p>
        </p:txBody>
      </p:sp>
      <p:sp>
        <p:nvSpPr>
          <p:cNvPr id="8" name="Text Box 23">
            <a:extLst>
              <a:ext uri="{FF2B5EF4-FFF2-40B4-BE49-F238E27FC236}">
                <a16:creationId xmlns:a16="http://schemas.microsoft.com/office/drawing/2014/main" id="{72AE7176-5C21-4CF4-82FD-84F6093C8A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1172" y="2925539"/>
            <a:ext cx="637145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1" lang="hr-HR" altLang="sr-Latn-RS" sz="2200" b="1" dirty="0">
                <a:solidFill>
                  <a:schemeClr val="tx1">
                    <a:lumMod val="85000"/>
                  </a:schemeClr>
                </a:solidFill>
              </a:rPr>
              <a:t>Asinkroni elektromotori u vrsti </a:t>
            </a:r>
          </a:p>
          <a:p>
            <a:r>
              <a:rPr kumimoji="1" lang="hr-HR" altLang="sr-Latn-RS" sz="2200" b="1" dirty="0">
                <a:solidFill>
                  <a:schemeClr val="tx1">
                    <a:lumMod val="85000"/>
                  </a:schemeClr>
                </a:solidFill>
              </a:rPr>
              <a:t>   zaštite povećana sigurnost „Ex e”</a:t>
            </a:r>
            <a:endParaRPr kumimoji="1" lang="en-US" altLang="sr-Latn-RS" sz="2200" b="1" dirty="0">
              <a:solidFill>
                <a:schemeClr val="tx1">
                  <a:lumMod val="85000"/>
                </a:schemeClr>
              </a:solidFill>
            </a:endParaRPr>
          </a:p>
        </p:txBody>
      </p:sp>
      <p:sp>
        <p:nvSpPr>
          <p:cNvPr id="9" name="Text Box 24">
            <a:extLst>
              <a:ext uri="{FF2B5EF4-FFF2-40B4-BE49-F238E27FC236}">
                <a16:creationId xmlns:a16="http://schemas.microsoft.com/office/drawing/2014/main" id="{D2DF6E7B-9239-409A-8CE3-345B0E919A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0883" y="4206652"/>
            <a:ext cx="5272088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kumimoji="1" lang="en-US" altLang="sr-Latn-RS" sz="2200" b="1"/>
          </a:p>
        </p:txBody>
      </p:sp>
      <p:pic>
        <p:nvPicPr>
          <p:cNvPr id="17" name="Picture 29" descr="kugel_blau_kl">
            <a:extLst>
              <a:ext uri="{FF2B5EF4-FFF2-40B4-BE49-F238E27FC236}">
                <a16:creationId xmlns:a16="http://schemas.microsoft.com/office/drawing/2014/main" id="{E4298FAF-FB7D-4032-B1D7-FC3A06063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71" y="850677"/>
            <a:ext cx="469900" cy="323850"/>
          </a:xfrm>
          <a:prstGeom prst="rect">
            <a:avLst/>
          </a:prstGeom>
          <a:solidFill>
            <a:schemeClr val="tx1">
              <a:lumMod val="65000"/>
            </a:schemeClr>
          </a:solidFill>
          <a:ln>
            <a:noFill/>
          </a:ln>
          <a:extLst/>
        </p:spPr>
      </p:pic>
      <p:pic>
        <p:nvPicPr>
          <p:cNvPr id="18" name="Picture 30" descr="kugel_blau_kl">
            <a:extLst>
              <a:ext uri="{FF2B5EF4-FFF2-40B4-BE49-F238E27FC236}">
                <a16:creationId xmlns:a16="http://schemas.microsoft.com/office/drawing/2014/main" id="{99B1B9DB-A946-4E53-B61B-2DB4CE934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072" y="3004914"/>
            <a:ext cx="4699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32">
            <a:extLst>
              <a:ext uri="{FF2B5EF4-FFF2-40B4-BE49-F238E27FC236}">
                <a16:creationId xmlns:a16="http://schemas.microsoft.com/office/drawing/2014/main" id="{679E91BA-38D5-4CF5-8C84-6FCBFAE93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2670" y="5332189"/>
            <a:ext cx="4733925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chemeClr val="hlink"/>
              </a:buClr>
              <a:buFont typeface="Wingdings" panose="05000000000000000000" pitchFamily="2" charset="2"/>
              <a:buNone/>
            </a:pPr>
            <a:r>
              <a:rPr kumimoji="1" lang="hr-HR" altLang="sr-Latn-RS" sz="2200" b="1" dirty="0">
                <a:solidFill>
                  <a:schemeClr val="tx1">
                    <a:lumMod val="85000"/>
                  </a:schemeClr>
                </a:solidFill>
              </a:rPr>
              <a:t>Završni osvrt</a:t>
            </a:r>
            <a:endParaRPr kumimoji="1" lang="en-US" altLang="sr-Latn-RS" sz="2200" b="1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20" name="Picture 33" descr="kugel_blau_kl">
            <a:extLst>
              <a:ext uri="{FF2B5EF4-FFF2-40B4-BE49-F238E27FC236}">
                <a16:creationId xmlns:a16="http://schemas.microsoft.com/office/drawing/2014/main" id="{1610FF6C-028D-4B29-888D-3581D2795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582" y="5406802"/>
            <a:ext cx="463550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22">
            <a:extLst>
              <a:ext uri="{FF2B5EF4-FFF2-40B4-BE49-F238E27FC236}">
                <a16:creationId xmlns:a16="http://schemas.microsoft.com/office/drawing/2014/main" id="{90E91D7C-B7BF-4529-9AE8-F471670B4C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4117" y="4139977"/>
            <a:ext cx="528478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kumimoji="1" lang="hr-HR" altLang="sr-Latn-RS" sz="2200" b="1" dirty="0">
                <a:solidFill>
                  <a:schemeClr val="tx1">
                    <a:lumMod val="85000"/>
                  </a:schemeClr>
                </a:solidFill>
              </a:rPr>
              <a:t>Neki rizici i mjere zaštite kod primjene</a:t>
            </a:r>
          </a:p>
          <a:p>
            <a:pPr eaLnBrk="1" hangingPunct="1"/>
            <a:r>
              <a:rPr kumimoji="1" lang="hr-HR" altLang="sr-Latn-RS" sz="2200" b="1" dirty="0">
                <a:solidFill>
                  <a:schemeClr val="tx1">
                    <a:lumMod val="85000"/>
                  </a:schemeClr>
                </a:solidFill>
              </a:rPr>
              <a:t>   U/f pretvarača u „Ex” pogonima</a:t>
            </a:r>
            <a:endParaRPr kumimoji="1" lang="en-US" altLang="sr-Latn-RS" sz="2200" b="1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22" name="Picture 29" descr="kugel_blau_kl">
            <a:extLst>
              <a:ext uri="{FF2B5EF4-FFF2-40B4-BE49-F238E27FC236}">
                <a16:creationId xmlns:a16="http://schemas.microsoft.com/office/drawing/2014/main" id="{67FEF57D-1D68-4D85-84C3-1C5F4B836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092" y="4225702"/>
            <a:ext cx="4699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22">
            <a:extLst>
              <a:ext uri="{FF2B5EF4-FFF2-40B4-BE49-F238E27FC236}">
                <a16:creationId xmlns:a16="http://schemas.microsoft.com/office/drawing/2014/main" id="{F083F112-A978-4C0C-A7C1-3C83E180B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665" y="1711102"/>
            <a:ext cx="698003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kumimoji="1" lang="hr-HR" altLang="sr-Latn-RS" sz="2200" b="1" dirty="0">
                <a:solidFill>
                  <a:schemeClr val="tx1">
                    <a:lumMod val="85000"/>
                  </a:schemeClr>
                </a:solidFill>
              </a:rPr>
              <a:t>Asinkroni elektromotori u vrsti </a:t>
            </a:r>
          </a:p>
          <a:p>
            <a:pPr eaLnBrk="1" hangingPunct="1"/>
            <a:r>
              <a:rPr kumimoji="1" lang="hr-HR" altLang="sr-Latn-RS" sz="2200" b="1" dirty="0">
                <a:solidFill>
                  <a:schemeClr val="tx1">
                    <a:lumMod val="85000"/>
                  </a:schemeClr>
                </a:solidFill>
              </a:rPr>
              <a:t>   zaštite oklapanje/neprodorni oklop „Ex d”</a:t>
            </a:r>
            <a:endParaRPr kumimoji="1" lang="en-US" altLang="sr-Latn-RS" sz="2200" b="1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24" name="Picture 29" descr="kugel_blau_kl">
            <a:extLst>
              <a:ext uri="{FF2B5EF4-FFF2-40B4-BE49-F238E27FC236}">
                <a16:creationId xmlns:a16="http://schemas.microsoft.com/office/drawing/2014/main" id="{DCA96611-74F2-4CF5-A8C9-775B98E1C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96827"/>
            <a:ext cx="4699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35974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9" grpId="0"/>
      <p:bldP spid="21" grpId="0"/>
      <p:bldP spid="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1000"/>
            <a:duotone>
              <a:schemeClr val="bg2">
                <a:shade val="3000"/>
                <a:satMod val="110000"/>
              </a:schemeClr>
              <a:schemeClr val="bg2">
                <a:tint val="60000"/>
                <a:satMod val="425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10">
            <a:extLst>
              <a:ext uri="{FF2B5EF4-FFF2-40B4-BE49-F238E27FC236}">
                <a16:creationId xmlns:a16="http://schemas.microsoft.com/office/drawing/2014/main" id="{F3C51023-D1D3-4653-AF27-0B2FD98B2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324544" y="6381328"/>
            <a:ext cx="3352800" cy="365125"/>
          </a:xfrm>
        </p:spPr>
        <p:txBody>
          <a:bodyPr/>
          <a:lstStyle/>
          <a:p>
            <a:r>
              <a:rPr lang="hr-HR" sz="1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INEL-MONTAŽA d.o.o.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10FD4755-4DE4-42DD-A6E7-E2DACE34B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3BF8D81-B9AF-4D63-9A80-CA3D37277427}" type="slidenum">
              <a:rPr lang="hr-HR" sz="140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fld>
            <a:endParaRPr lang="hr-HR" sz="1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DD2E769-667D-4A73-B063-745C391D0FE9}"/>
              </a:ext>
            </a:extLst>
          </p:cNvPr>
          <p:cNvCxnSpPr/>
          <p:nvPr/>
        </p:nvCxnSpPr>
        <p:spPr>
          <a:xfrm>
            <a:off x="251520" y="6453336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56E1607-5DEE-44DB-817A-BB4D6163A86D}"/>
              </a:ext>
            </a:extLst>
          </p:cNvPr>
          <p:cNvCxnSpPr/>
          <p:nvPr/>
        </p:nvCxnSpPr>
        <p:spPr>
          <a:xfrm>
            <a:off x="251520" y="548680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10">
            <a:extLst>
              <a:ext uri="{FF2B5EF4-FFF2-40B4-BE49-F238E27FC236}">
                <a16:creationId xmlns:a16="http://schemas.microsoft.com/office/drawing/2014/main" id="{7078E581-99F0-48C0-833B-B106C2CB868F}"/>
              </a:ext>
            </a:extLst>
          </p:cNvPr>
          <p:cNvSpPr txBox="1">
            <a:spLocks/>
          </p:cNvSpPr>
          <p:nvPr/>
        </p:nvSpPr>
        <p:spPr>
          <a:xfrm>
            <a:off x="323528" y="111547"/>
            <a:ext cx="7920880" cy="365125"/>
          </a:xfrm>
          <a:prstGeom prst="rect">
            <a:avLst/>
          </a:prstGeom>
        </p:spPr>
        <p:txBody>
          <a:bodyPr vert="horz" anchor="b"/>
          <a:lstStyle>
            <a:defPPr>
              <a:defRPr lang="sr-Latn-RS"/>
            </a:defPPr>
            <a:lvl1pPr marL="0" algn="ctr" defTabSz="914400" rtl="0" eaLnBrk="1" latinLnBrk="0" hangingPunct="1">
              <a:defRPr kumimoji="0" sz="1200" kern="1200">
                <a:solidFill>
                  <a:schemeClr val="tx1">
                    <a:shade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r-HR" sz="1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Primjena U/f pretvarača u „Ex” elektromotornim pogonima</a:t>
            </a:r>
          </a:p>
        </p:txBody>
      </p:sp>
      <p:sp>
        <p:nvSpPr>
          <p:cNvPr id="19" name="Rectangle 42">
            <a:extLst>
              <a:ext uri="{FF2B5EF4-FFF2-40B4-BE49-F238E27FC236}">
                <a16:creationId xmlns:a16="http://schemas.microsoft.com/office/drawing/2014/main" id="{8D8F370E-1CFB-47E7-A3FF-4DDF95A72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764704"/>
            <a:ext cx="8568952" cy="365122"/>
          </a:xfrm>
          <a:prstGeom prst="rect">
            <a:avLst/>
          </a:prstGeom>
          <a:solidFill>
            <a:schemeClr val="tx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innerShdw blurRad="254000">
              <a:prstClr val="black"/>
            </a:innerShdw>
          </a:effec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hr-HR" altLang="sr-Latn-RS" b="1" kern="0" dirty="0">
                <a:solidFill>
                  <a:schemeClr val="accent4">
                    <a:lumMod val="75000"/>
                  </a:schemeClr>
                </a:solidFill>
              </a:rPr>
              <a:t>Rizici kod primjene U/f pretvarača u „Ex” pogonima</a:t>
            </a:r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AE60A550-A1C4-4BCE-A736-7234E1D8EC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1500188"/>
            <a:ext cx="8939212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hr-HR" altLang="en-US" b="1" dirty="0">
                <a:solidFill>
                  <a:schemeClr val="bg1"/>
                </a:solidFill>
                <a:latin typeface="Arial"/>
              </a:rPr>
              <a:t>Osovinski naponi i ležajne struje </a:t>
            </a:r>
          </a:p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hr-HR" altLang="en-US" b="1" dirty="0">
                <a:solidFill>
                  <a:schemeClr val="bg1"/>
                </a:solidFill>
                <a:latin typeface="Arial"/>
              </a:rPr>
              <a:t>(vruće površine i mehaničke iskre)</a:t>
            </a:r>
          </a:p>
        </p:txBody>
      </p:sp>
      <p:graphicFrame>
        <p:nvGraphicFramePr>
          <p:cNvPr id="13" name="Group 54">
            <a:extLst>
              <a:ext uri="{FF2B5EF4-FFF2-40B4-BE49-F238E27FC236}">
                <a16:creationId xmlns:a16="http://schemas.microsoft.com/office/drawing/2014/main" id="{3DCB0A69-7B86-4490-9F33-D3F8884389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4598112"/>
              </p:ext>
            </p:extLst>
          </p:nvPr>
        </p:nvGraphicFramePr>
        <p:xfrm>
          <a:off x="503684" y="2422160"/>
          <a:ext cx="8064624" cy="3701045"/>
        </p:xfrm>
        <a:graphic>
          <a:graphicData uri="http://schemas.openxmlformats.org/drawingml/2006/table">
            <a:tbl>
              <a:tblPr>
                <a:effectLst>
                  <a:innerShdw blurRad="254000">
                    <a:prstClr val="black"/>
                  </a:innerShdw>
                </a:effectLst>
              </a:tblPr>
              <a:tblGrid>
                <a:gridCol w="80646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21683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pl-PL" sz="400" b="1" i="0" u="none" strike="noStrike" cap="none" normalizeH="0" baseline="0" dirty="0">
                        <a:ln>
                          <a:noFill/>
                        </a:ln>
                        <a:solidFill>
                          <a:srgbClr val="0091C4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hr-H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hr-H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Primjena </a:t>
                      </a:r>
                      <a:r>
                        <a:rPr kumimoji="1" lang="hr-HR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pretvarača uzrokuje pojavu </a:t>
                      </a:r>
                      <a:r>
                        <a:rPr lang="hr-HR" sz="18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visoke d</a:t>
                      </a:r>
                      <a:r>
                        <a:rPr lang="hr-HR" sz="1800" b="1" i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</a:t>
                      </a:r>
                      <a:r>
                        <a:rPr lang="hr-HR" sz="18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/d</a:t>
                      </a:r>
                      <a:r>
                        <a:rPr lang="hr-HR" sz="1800" b="1" i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</a:t>
                      </a:r>
                      <a:r>
                        <a:rPr lang="hr-HR" sz="18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                  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Navedeno dovodi do porasta rotorskih napona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1800" b="1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osovine prema masi (osovinski napon) i ležajnih struja.</a:t>
                      </a:r>
                      <a:endParaRPr kumimoji="1" lang="hr-HR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hr-HR" sz="400" b="0" i="0" u="none" strike="noStrike" cap="none" normalizeH="0" baseline="0" dirty="0">
                        <a:ln>
                          <a:noFill/>
                        </a:ln>
                        <a:solidFill>
                          <a:srgbClr val="0091C4"/>
                        </a:solidFill>
                        <a:effectLst/>
                        <a:latin typeface="Arial" charset="0"/>
                      </a:endParaRPr>
                    </a:p>
                  </a:txBody>
                  <a:tcPr marL="92075" marR="92075" marT="46042" marB="46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1778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pl-PL" sz="400" b="1" i="0" u="none" strike="noStrike" cap="none" normalizeH="0" baseline="0" dirty="0">
                        <a:ln>
                          <a:noFill/>
                        </a:ln>
                        <a:solidFill>
                          <a:srgbClr val="0091C4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hr-H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hr-H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Osovinski naponi odnosno ležajne struje uzrokuju nastajanje “rupica” odnosno kratera dok struja teče kroz brojne dodirne točke u ležaju, tj. zagrijavanja takvog iznosa da se materijal topi -</a:t>
                      </a:r>
                      <a:r>
                        <a:rPr kumimoji="1" lang="hr-H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91C4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1" lang="hr-HR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RIZIK ZA Ex</a:t>
                      </a:r>
                      <a:endParaRPr kumimoji="1" lang="hr-HR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91C4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hr-HR" sz="400" b="0" i="0" u="none" strike="noStrike" cap="none" normalizeH="0" baseline="0" dirty="0">
                        <a:ln>
                          <a:noFill/>
                        </a:ln>
                        <a:solidFill>
                          <a:srgbClr val="0091C4"/>
                        </a:solidFill>
                        <a:effectLst/>
                        <a:latin typeface="Arial" charset="0"/>
                      </a:endParaRPr>
                    </a:p>
                  </a:txBody>
                  <a:tcPr marL="92075" marR="92075" marT="46042" marB="46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7584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hr-HR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hr-HR" sz="18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Usljed</a:t>
                      </a:r>
                      <a:r>
                        <a:rPr kumimoji="1" lang="hr-HR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 oštećenja ležaja postoji mogućnost pojave mehaničkih oštećenja i mehaničke iskre -</a:t>
                      </a:r>
                      <a:r>
                        <a:rPr kumimoji="1" lang="hr-HR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0091C4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hr-HR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RIZIK ZA Ex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hr-HR" sz="400" b="1" i="0" u="none" strike="noStrike" cap="none" normalizeH="0" baseline="0" dirty="0">
                        <a:ln>
                          <a:noFill/>
                        </a:ln>
                        <a:solidFill>
                          <a:srgbClr val="0091C4"/>
                        </a:solidFill>
                        <a:effectLst/>
                        <a:latin typeface="Arial" charset="0"/>
                      </a:endParaRPr>
                    </a:p>
                  </a:txBody>
                  <a:tcPr marL="92075" marR="92075" marT="46042" marB="46042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58363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1000"/>
            <a:duotone>
              <a:schemeClr val="bg2">
                <a:shade val="3000"/>
                <a:satMod val="110000"/>
              </a:schemeClr>
              <a:schemeClr val="bg2">
                <a:tint val="60000"/>
                <a:satMod val="425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10">
            <a:extLst>
              <a:ext uri="{FF2B5EF4-FFF2-40B4-BE49-F238E27FC236}">
                <a16:creationId xmlns:a16="http://schemas.microsoft.com/office/drawing/2014/main" id="{F3C51023-D1D3-4653-AF27-0B2FD98B2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324544" y="6381328"/>
            <a:ext cx="3352800" cy="365125"/>
          </a:xfrm>
        </p:spPr>
        <p:txBody>
          <a:bodyPr/>
          <a:lstStyle/>
          <a:p>
            <a:r>
              <a:rPr lang="hr-HR" sz="1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INEL-MONTAŽA d.o.o.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10FD4755-4DE4-42DD-A6E7-E2DACE34B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3BF8D81-B9AF-4D63-9A80-CA3D37277427}" type="slidenum">
              <a:rPr lang="hr-HR" sz="140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fld>
            <a:endParaRPr lang="hr-HR" sz="1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DD2E769-667D-4A73-B063-745C391D0FE9}"/>
              </a:ext>
            </a:extLst>
          </p:cNvPr>
          <p:cNvCxnSpPr/>
          <p:nvPr/>
        </p:nvCxnSpPr>
        <p:spPr>
          <a:xfrm>
            <a:off x="251520" y="6453336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56E1607-5DEE-44DB-817A-BB4D6163A86D}"/>
              </a:ext>
            </a:extLst>
          </p:cNvPr>
          <p:cNvCxnSpPr/>
          <p:nvPr/>
        </p:nvCxnSpPr>
        <p:spPr>
          <a:xfrm>
            <a:off x="251520" y="548680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10">
            <a:extLst>
              <a:ext uri="{FF2B5EF4-FFF2-40B4-BE49-F238E27FC236}">
                <a16:creationId xmlns:a16="http://schemas.microsoft.com/office/drawing/2014/main" id="{7078E581-99F0-48C0-833B-B106C2CB868F}"/>
              </a:ext>
            </a:extLst>
          </p:cNvPr>
          <p:cNvSpPr txBox="1">
            <a:spLocks/>
          </p:cNvSpPr>
          <p:nvPr/>
        </p:nvSpPr>
        <p:spPr>
          <a:xfrm>
            <a:off x="323528" y="111547"/>
            <a:ext cx="7920880" cy="365125"/>
          </a:xfrm>
          <a:prstGeom prst="rect">
            <a:avLst/>
          </a:prstGeom>
        </p:spPr>
        <p:txBody>
          <a:bodyPr vert="horz" anchor="b"/>
          <a:lstStyle>
            <a:defPPr>
              <a:defRPr lang="sr-Latn-RS"/>
            </a:defPPr>
            <a:lvl1pPr marL="0" algn="ctr" defTabSz="914400" rtl="0" eaLnBrk="1" latinLnBrk="0" hangingPunct="1">
              <a:defRPr kumimoji="0" sz="1200" kern="1200">
                <a:solidFill>
                  <a:schemeClr val="tx1">
                    <a:shade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r-HR" sz="1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Primjena U/f pretvarača u „Ex” elektromotornim pogonima</a:t>
            </a:r>
          </a:p>
        </p:txBody>
      </p:sp>
      <p:sp>
        <p:nvSpPr>
          <p:cNvPr id="19" name="Rectangle 42">
            <a:extLst>
              <a:ext uri="{FF2B5EF4-FFF2-40B4-BE49-F238E27FC236}">
                <a16:creationId xmlns:a16="http://schemas.microsoft.com/office/drawing/2014/main" id="{8D8F370E-1CFB-47E7-A3FF-4DDF95A72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764704"/>
            <a:ext cx="8568952" cy="365122"/>
          </a:xfrm>
          <a:prstGeom prst="rect">
            <a:avLst/>
          </a:prstGeom>
          <a:solidFill>
            <a:schemeClr val="tx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innerShdw blurRad="254000">
              <a:prstClr val="black"/>
            </a:innerShdw>
          </a:effec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hr-HR" altLang="sr-Latn-RS" b="1" kern="0" dirty="0">
                <a:solidFill>
                  <a:schemeClr val="accent4">
                    <a:lumMod val="75000"/>
                  </a:schemeClr>
                </a:solidFill>
              </a:rPr>
              <a:t>Rizici kod primjene U/f pretvarača u „Ex” pogonima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338B7294-101C-4A54-A0D9-3C8BFA681C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1559074"/>
            <a:ext cx="8939212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hr-HR" altLang="en-US" b="1" dirty="0">
                <a:solidFill>
                  <a:schemeClr val="bg1"/>
                </a:solidFill>
                <a:latin typeface="Arial"/>
              </a:rPr>
              <a:t>Opće mjere za otklanjanje negativnih utjecaja napajanja preko pretvarača</a:t>
            </a:r>
          </a:p>
        </p:txBody>
      </p:sp>
      <p:graphicFrame>
        <p:nvGraphicFramePr>
          <p:cNvPr id="12" name="Group 54">
            <a:extLst>
              <a:ext uri="{FF2B5EF4-FFF2-40B4-BE49-F238E27FC236}">
                <a16:creationId xmlns:a16="http://schemas.microsoft.com/office/drawing/2014/main" id="{7E148E5D-6EF5-4E6D-9924-744C25F5BA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3316395"/>
              </p:ext>
            </p:extLst>
          </p:nvPr>
        </p:nvGraphicFramePr>
        <p:xfrm>
          <a:off x="647700" y="2470155"/>
          <a:ext cx="7848600" cy="3517803"/>
        </p:xfrm>
        <a:graphic>
          <a:graphicData uri="http://schemas.openxmlformats.org/drawingml/2006/table">
            <a:tbl>
              <a:tblPr>
                <a:effectLst>
                  <a:innerShdw blurRad="254000">
                    <a:prstClr val="black"/>
                  </a:innerShdw>
                </a:effectLst>
              </a:tblPr>
              <a:tblGrid>
                <a:gridCol w="784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08389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pl-PL" sz="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hr-HR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hr-H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Optimiranje „sklopne frekvencije”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hr-H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Ugradnja izlaznih filtera između pretvarača i motora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hr-H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Smanjenje duljine kabela između pretvarača i motora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hr-H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Korištenje posebnih kabela namijenjenih za ovu primjenu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hr-HR" sz="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2075" marR="92075" marT="46040" marB="4604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8389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pl-PL" sz="4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algn="ctr"/>
                      <a:endParaRPr kumimoji="1" lang="hr-HR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1" lang="hr-HR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Odabir motora s pojačanom izolacijom</a:t>
                      </a:r>
                    </a:p>
                    <a:p>
                      <a:pPr algn="ctr"/>
                      <a:r>
                        <a:rPr kumimoji="1" lang="hr-HR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Primjena dodatnog nezavisnog ventilatora koji </a:t>
                      </a:r>
                    </a:p>
                    <a:p>
                      <a:pPr algn="ctr"/>
                      <a:r>
                        <a:rPr kumimoji="1" lang="hr-HR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„održava” hlađenje pri radu na niskim brzinama</a:t>
                      </a:r>
                    </a:p>
                    <a:p>
                      <a:pPr algn="ctr"/>
                      <a:r>
                        <a:rPr kumimoji="1" lang="hr-HR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Odabir motora više klase izolacije i temperaturnog razreda</a:t>
                      </a:r>
                    </a:p>
                    <a:p>
                      <a:pPr algn="ctr"/>
                      <a:endParaRPr kumimoji="1" lang="hr-HR" sz="4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marL="92075" marR="92075" marT="46040" marB="4604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1403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hr-HR" sz="8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hr-HR" sz="18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+mn-ea"/>
                          <a:cs typeface="+mn-cs"/>
                        </a:rPr>
                        <a:t>Primjena izoliranih ležaja (uobičajeno na jednoj strani osovine) </a:t>
                      </a:r>
                    </a:p>
                  </a:txBody>
                  <a:tcPr marL="92075" marR="92075" marT="46040" marB="4604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89365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-324544" y="6381328"/>
            <a:ext cx="3352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shade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INEL-MONTAŽA d.o.o.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BF8D81-B9AF-4D63-9A80-CA3D37277427}" type="slidenum">
              <a:rPr kumimoji="0" lang="hr-HR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shade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shade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251520" y="6453336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22">
            <a:extLst>
              <a:ext uri="{FF2B5EF4-FFF2-40B4-BE49-F238E27FC236}">
                <a16:creationId xmlns:a16="http://schemas.microsoft.com/office/drawing/2014/main" id="{F7BE2A35-9EE2-42BA-9D17-4428CD193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7196" y="764952"/>
            <a:ext cx="719524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hr-HR" altLang="sr-Latn-R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Uvod - zašto „Ex” zaštita elektromotornog pogona ?</a:t>
            </a:r>
            <a:endParaRPr kumimoji="1" lang="en-US" altLang="sr-Latn-RS" sz="2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 Box 23">
            <a:extLst>
              <a:ext uri="{FF2B5EF4-FFF2-40B4-BE49-F238E27FC236}">
                <a16:creationId xmlns:a16="http://schemas.microsoft.com/office/drawing/2014/main" id="{72AE7176-5C21-4CF4-82FD-84F6093C8A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1172" y="2925539"/>
            <a:ext cx="637145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hr-HR" altLang="sr-Latn-R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Asinkroni elektromotori u vrsti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hr-HR" altLang="sr-Latn-R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zaštite povećana sigurnost „Ex e”</a:t>
            </a:r>
            <a:endParaRPr kumimoji="1" lang="en-US" altLang="sr-Latn-RS" sz="2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Text Box 24">
            <a:extLst>
              <a:ext uri="{FF2B5EF4-FFF2-40B4-BE49-F238E27FC236}">
                <a16:creationId xmlns:a16="http://schemas.microsoft.com/office/drawing/2014/main" id="{D2DF6E7B-9239-409A-8CE3-345B0E919A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0883" y="4206652"/>
            <a:ext cx="5272088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sr-Latn-RS" sz="2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7" name="Picture 29" descr="kugel_blau_kl">
            <a:extLst>
              <a:ext uri="{FF2B5EF4-FFF2-40B4-BE49-F238E27FC236}">
                <a16:creationId xmlns:a16="http://schemas.microsoft.com/office/drawing/2014/main" id="{E4298FAF-FB7D-4032-B1D7-FC3A06063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71" y="850677"/>
            <a:ext cx="469900" cy="323850"/>
          </a:xfrm>
          <a:prstGeom prst="rect">
            <a:avLst/>
          </a:prstGeom>
          <a:solidFill>
            <a:schemeClr val="tx1">
              <a:lumMod val="65000"/>
            </a:schemeClr>
          </a:solidFill>
          <a:ln>
            <a:noFill/>
          </a:ln>
          <a:extLst/>
        </p:spPr>
      </p:pic>
      <p:pic>
        <p:nvPicPr>
          <p:cNvPr id="18" name="Picture 30" descr="kugel_blau_kl">
            <a:extLst>
              <a:ext uri="{FF2B5EF4-FFF2-40B4-BE49-F238E27FC236}">
                <a16:creationId xmlns:a16="http://schemas.microsoft.com/office/drawing/2014/main" id="{99B1B9DB-A946-4E53-B61B-2DB4CE934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072" y="3004914"/>
            <a:ext cx="4699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32">
            <a:extLst>
              <a:ext uri="{FF2B5EF4-FFF2-40B4-BE49-F238E27FC236}">
                <a16:creationId xmlns:a16="http://schemas.microsoft.com/office/drawing/2014/main" id="{679E91BA-38D5-4CF5-8C84-6FCBFAE93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2670" y="5332189"/>
            <a:ext cx="4733925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008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1" lang="hr-HR" altLang="sr-Latn-R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Završni osvrt</a:t>
            </a:r>
            <a:endParaRPr kumimoji="1" lang="en-US" altLang="sr-Latn-RS" sz="2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0" name="Picture 33" descr="kugel_blau_kl">
            <a:extLst>
              <a:ext uri="{FF2B5EF4-FFF2-40B4-BE49-F238E27FC236}">
                <a16:creationId xmlns:a16="http://schemas.microsoft.com/office/drawing/2014/main" id="{1610FF6C-028D-4B29-888D-3581D2795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582" y="5406802"/>
            <a:ext cx="463550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22">
            <a:extLst>
              <a:ext uri="{FF2B5EF4-FFF2-40B4-BE49-F238E27FC236}">
                <a16:creationId xmlns:a16="http://schemas.microsoft.com/office/drawing/2014/main" id="{90E91D7C-B7BF-4529-9AE8-F471670B4C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4117" y="4139977"/>
            <a:ext cx="528478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hr-HR" altLang="sr-Latn-R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Neki rizici i mjere zaštite kod primjene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hr-HR" altLang="sr-Latn-R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U/f pretvarača u „Ex” pogonima</a:t>
            </a:r>
            <a:endParaRPr kumimoji="1" lang="en-US" altLang="sr-Latn-RS" sz="2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2" name="Picture 29" descr="kugel_blau_kl">
            <a:extLst>
              <a:ext uri="{FF2B5EF4-FFF2-40B4-BE49-F238E27FC236}">
                <a16:creationId xmlns:a16="http://schemas.microsoft.com/office/drawing/2014/main" id="{67FEF57D-1D68-4D85-84C3-1C5F4B836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092" y="4225702"/>
            <a:ext cx="4699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22">
            <a:extLst>
              <a:ext uri="{FF2B5EF4-FFF2-40B4-BE49-F238E27FC236}">
                <a16:creationId xmlns:a16="http://schemas.microsoft.com/office/drawing/2014/main" id="{F083F112-A978-4C0C-A7C1-3C83E180B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665" y="1711102"/>
            <a:ext cx="698003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hr-HR" altLang="sr-Latn-R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Asinkroni elektromotori u vrsti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hr-HR" altLang="sr-Latn-R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zaštite oklapanje/neprodorni oklop „Ex d”</a:t>
            </a:r>
            <a:endParaRPr kumimoji="1" lang="en-US" altLang="sr-Latn-RS" sz="2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4" name="Picture 29" descr="kugel_blau_kl">
            <a:extLst>
              <a:ext uri="{FF2B5EF4-FFF2-40B4-BE49-F238E27FC236}">
                <a16:creationId xmlns:a16="http://schemas.microsoft.com/office/drawing/2014/main" id="{DCA96611-74F2-4CF5-A8C9-775B98E1C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96827"/>
            <a:ext cx="4699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8535754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1000"/>
            <a:duotone>
              <a:schemeClr val="bg2">
                <a:shade val="3000"/>
                <a:satMod val="110000"/>
              </a:schemeClr>
              <a:schemeClr val="bg2">
                <a:tint val="60000"/>
                <a:satMod val="425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10">
            <a:extLst>
              <a:ext uri="{FF2B5EF4-FFF2-40B4-BE49-F238E27FC236}">
                <a16:creationId xmlns:a16="http://schemas.microsoft.com/office/drawing/2014/main" id="{F3C51023-D1D3-4653-AF27-0B2FD98B2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324544" y="6381328"/>
            <a:ext cx="3352800" cy="365125"/>
          </a:xfrm>
        </p:spPr>
        <p:txBody>
          <a:bodyPr/>
          <a:lstStyle/>
          <a:p>
            <a:r>
              <a:rPr lang="hr-HR" sz="1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INEL-MONTAŽA d.o.o.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10FD4755-4DE4-42DD-A6E7-E2DACE34B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3BF8D81-B9AF-4D63-9A80-CA3D37277427}" type="slidenum">
              <a:rPr lang="hr-HR" sz="140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</a:t>
            </a:fld>
            <a:endParaRPr lang="hr-HR" sz="1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DD2E769-667D-4A73-B063-745C391D0FE9}"/>
              </a:ext>
            </a:extLst>
          </p:cNvPr>
          <p:cNvCxnSpPr/>
          <p:nvPr/>
        </p:nvCxnSpPr>
        <p:spPr>
          <a:xfrm>
            <a:off x="251520" y="6453336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56E1607-5DEE-44DB-817A-BB4D6163A86D}"/>
              </a:ext>
            </a:extLst>
          </p:cNvPr>
          <p:cNvCxnSpPr/>
          <p:nvPr/>
        </p:nvCxnSpPr>
        <p:spPr>
          <a:xfrm>
            <a:off x="251520" y="548680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10">
            <a:extLst>
              <a:ext uri="{FF2B5EF4-FFF2-40B4-BE49-F238E27FC236}">
                <a16:creationId xmlns:a16="http://schemas.microsoft.com/office/drawing/2014/main" id="{7078E581-99F0-48C0-833B-B106C2CB868F}"/>
              </a:ext>
            </a:extLst>
          </p:cNvPr>
          <p:cNvSpPr txBox="1">
            <a:spLocks/>
          </p:cNvSpPr>
          <p:nvPr/>
        </p:nvSpPr>
        <p:spPr>
          <a:xfrm>
            <a:off x="323528" y="111547"/>
            <a:ext cx="7920880" cy="365125"/>
          </a:xfrm>
          <a:prstGeom prst="rect">
            <a:avLst/>
          </a:prstGeom>
        </p:spPr>
        <p:txBody>
          <a:bodyPr vert="horz" anchor="b"/>
          <a:lstStyle>
            <a:defPPr>
              <a:defRPr lang="sr-Latn-RS"/>
            </a:defPPr>
            <a:lvl1pPr marL="0" algn="ctr" defTabSz="914400" rtl="0" eaLnBrk="1" latinLnBrk="0" hangingPunct="1">
              <a:defRPr kumimoji="0" sz="1200" kern="1200">
                <a:solidFill>
                  <a:schemeClr val="tx1">
                    <a:shade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r-HR" sz="1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Završni osvrt</a:t>
            </a:r>
          </a:p>
        </p:txBody>
      </p:sp>
      <p:sp>
        <p:nvSpPr>
          <p:cNvPr id="9" name="Rectangle 42">
            <a:extLst>
              <a:ext uri="{FF2B5EF4-FFF2-40B4-BE49-F238E27FC236}">
                <a16:creationId xmlns:a16="http://schemas.microsoft.com/office/drawing/2014/main" id="{9535704E-52CC-46F4-8C91-EC4236707B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564" y="980729"/>
            <a:ext cx="7848872" cy="4896543"/>
          </a:xfrm>
          <a:prstGeom prst="rect">
            <a:avLst/>
          </a:prstGeom>
          <a:solidFill>
            <a:schemeClr val="tx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innerShdw blurRad="254000">
              <a:prstClr val="black"/>
            </a:innerShdw>
          </a:effec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hr-HR" altLang="sr-Latn-RS" b="1" kern="0" dirty="0">
              <a:solidFill>
                <a:schemeClr val="bg1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hr-HR" altLang="sr-Latn-RS" b="1" kern="0" dirty="0">
                <a:solidFill>
                  <a:schemeClr val="bg1"/>
                </a:solidFill>
              </a:rPr>
              <a:t>Ispunjenje zahtjeva protueksplozijske zaštite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hr-HR" altLang="sr-Latn-RS" b="1" kern="0" dirty="0">
                <a:solidFill>
                  <a:schemeClr val="bg1"/>
                </a:solidFill>
              </a:rPr>
              <a:t>kod projektiranja EMP-a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hr-HR" altLang="sr-Latn-RS" b="1" kern="0" dirty="0">
              <a:solidFill>
                <a:schemeClr val="bg1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hr-HR" altLang="sr-Latn-RS" b="1" kern="0" dirty="0">
                <a:solidFill>
                  <a:schemeClr val="bg1"/>
                </a:solidFill>
              </a:rPr>
              <a:t>Odabir, instaliranje, ispitivanje i održavanje EMP-a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hr-HR" altLang="sr-Latn-RS" b="1" kern="0" dirty="0">
                <a:solidFill>
                  <a:schemeClr val="bg1"/>
                </a:solidFill>
              </a:rPr>
              <a:t>sukladno zahtjevima norma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hr-HR" altLang="sr-Latn-RS" b="1" kern="0" dirty="0">
              <a:solidFill>
                <a:schemeClr val="bg1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hr-HR" altLang="sr-Latn-RS" b="1" kern="0" dirty="0">
                <a:solidFill>
                  <a:schemeClr val="bg1"/>
                </a:solidFill>
              </a:rPr>
              <a:t>Primjena suvremenih dijagnostičkih metoda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hr-HR" altLang="sr-Latn-RS" b="1" kern="0" dirty="0">
                <a:solidFill>
                  <a:schemeClr val="bg1"/>
                </a:solidFill>
              </a:rPr>
              <a:t>za rano otkrivanje kvarova (uzročnika paljenja)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hr-HR" altLang="sr-Latn-RS" b="1" kern="0" dirty="0">
                <a:solidFill>
                  <a:schemeClr val="bg1"/>
                </a:solidFill>
              </a:rPr>
              <a:t>.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hr-HR" altLang="sr-Latn-RS" b="1" kern="0" dirty="0">
                <a:solidFill>
                  <a:schemeClr val="bg1"/>
                </a:solidFill>
              </a:rPr>
              <a:t>.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hr-HR" altLang="sr-Latn-RS" b="1" kern="0" dirty="0">
                <a:solidFill>
                  <a:schemeClr val="bg1"/>
                </a:solidFill>
              </a:rPr>
              <a:t>.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hr-HR" altLang="sr-Latn-RS" b="1" kern="0" dirty="0">
              <a:solidFill>
                <a:schemeClr val="bg1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hr-HR" altLang="sr-Latn-RS" b="1" kern="0" dirty="0">
                <a:solidFill>
                  <a:schemeClr val="accent4">
                    <a:lumMod val="75000"/>
                  </a:schemeClr>
                </a:solidFill>
              </a:rPr>
              <a:t>Uz sve gore navedeno, rizik primjene EMP-a u prostorima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hr-HR" altLang="sr-Latn-RS" b="1" kern="0" dirty="0">
                <a:solidFill>
                  <a:schemeClr val="accent4">
                    <a:lumMod val="75000"/>
                  </a:schemeClr>
                </a:solidFill>
              </a:rPr>
              <a:t>ugroženim eksplozivnom atmosferom je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hr-HR" altLang="sr-Latn-RS" b="1" kern="0" dirty="0">
                <a:solidFill>
                  <a:schemeClr val="accent4">
                    <a:lumMod val="75000"/>
                  </a:schemeClr>
                </a:solidFill>
              </a:rPr>
              <a:t> 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hr-HR" altLang="sr-Latn-RS" b="1" kern="0" dirty="0">
                <a:solidFill>
                  <a:schemeClr val="accent4">
                    <a:lumMod val="75000"/>
                  </a:schemeClr>
                </a:solidFill>
              </a:rPr>
              <a:t>NA TEHNIČKI PRIHVATLJIVOJ RAZINI</a:t>
            </a: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hr-HR" altLang="sr-Latn-RS" b="1" kern="0" dirty="0">
              <a:solidFill>
                <a:schemeClr val="bg1"/>
              </a:solidFill>
            </a:endParaRPr>
          </a:p>
          <a:p>
            <a:pPr lvl="0"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hr-HR" altLang="sr-Latn-RS" b="1" kern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059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1000"/>
            <a:duotone>
              <a:schemeClr val="bg2">
                <a:shade val="3000"/>
                <a:satMod val="110000"/>
              </a:schemeClr>
              <a:schemeClr val="bg2">
                <a:tint val="60000"/>
                <a:satMod val="425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10">
            <a:extLst>
              <a:ext uri="{FF2B5EF4-FFF2-40B4-BE49-F238E27FC236}">
                <a16:creationId xmlns:a16="http://schemas.microsoft.com/office/drawing/2014/main" id="{F3C51023-D1D3-4653-AF27-0B2FD98B2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324544" y="6381328"/>
            <a:ext cx="3352800" cy="365125"/>
          </a:xfrm>
        </p:spPr>
        <p:txBody>
          <a:bodyPr/>
          <a:lstStyle/>
          <a:p>
            <a:r>
              <a:rPr lang="hr-HR" sz="1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INEL-MONTAŽA d.o.o.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10FD4755-4DE4-42DD-A6E7-E2DACE34B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3BF8D81-B9AF-4D63-9A80-CA3D37277427}" type="slidenum">
              <a:rPr lang="hr-HR" sz="140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fld>
            <a:endParaRPr lang="hr-HR" sz="1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DD2E769-667D-4A73-B063-745C391D0FE9}"/>
              </a:ext>
            </a:extLst>
          </p:cNvPr>
          <p:cNvCxnSpPr/>
          <p:nvPr/>
        </p:nvCxnSpPr>
        <p:spPr>
          <a:xfrm>
            <a:off x="251520" y="6453336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56E1607-5DEE-44DB-817A-BB4D6163A86D}"/>
              </a:ext>
            </a:extLst>
          </p:cNvPr>
          <p:cNvCxnSpPr/>
          <p:nvPr/>
        </p:nvCxnSpPr>
        <p:spPr>
          <a:xfrm>
            <a:off x="251520" y="548680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10">
            <a:extLst>
              <a:ext uri="{FF2B5EF4-FFF2-40B4-BE49-F238E27FC236}">
                <a16:creationId xmlns:a16="http://schemas.microsoft.com/office/drawing/2014/main" id="{7078E581-99F0-48C0-833B-B106C2CB868F}"/>
              </a:ext>
            </a:extLst>
          </p:cNvPr>
          <p:cNvSpPr txBox="1">
            <a:spLocks/>
          </p:cNvSpPr>
          <p:nvPr/>
        </p:nvSpPr>
        <p:spPr>
          <a:xfrm>
            <a:off x="323528" y="111547"/>
            <a:ext cx="7920880" cy="365125"/>
          </a:xfrm>
          <a:prstGeom prst="rect">
            <a:avLst/>
          </a:prstGeom>
        </p:spPr>
        <p:txBody>
          <a:bodyPr vert="horz" anchor="b"/>
          <a:lstStyle>
            <a:defPPr>
              <a:defRPr lang="sr-Latn-RS"/>
            </a:defPPr>
            <a:lvl1pPr marL="0" algn="ctr" defTabSz="914400" rtl="0" eaLnBrk="1" latinLnBrk="0" hangingPunct="1">
              <a:defRPr kumimoji="0" sz="1200" kern="1200">
                <a:solidFill>
                  <a:schemeClr val="tx1">
                    <a:shade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r-HR" sz="1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Završni osvrt</a:t>
            </a:r>
          </a:p>
        </p:txBody>
      </p:sp>
      <p:pic>
        <p:nvPicPr>
          <p:cNvPr id="9" name="Picture 2" descr="C:\Users\bloncar\Desktop\inel.jpg">
            <a:extLst>
              <a:ext uri="{FF2B5EF4-FFF2-40B4-BE49-F238E27FC236}">
                <a16:creationId xmlns:a16="http://schemas.microsoft.com/office/drawing/2014/main" id="{ED67486F-03B9-4D9E-B58D-4CE94B82C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864096"/>
            <a:ext cx="4104456" cy="5229200"/>
          </a:xfrm>
          <a:prstGeom prst="rect">
            <a:avLst/>
          </a:prstGeom>
          <a:solidFill>
            <a:schemeClr val="accent1"/>
          </a:solidFill>
          <a:extLst/>
        </p:spPr>
      </p:pic>
      <p:sp>
        <p:nvSpPr>
          <p:cNvPr id="10" name="Rectangle 17">
            <a:extLst>
              <a:ext uri="{FF2B5EF4-FFF2-40B4-BE49-F238E27FC236}">
                <a16:creationId xmlns:a16="http://schemas.microsoft.com/office/drawing/2014/main" id="{F79A8BEB-BC15-4E77-ADE0-673C865074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688" y="2240804"/>
            <a:ext cx="7488237" cy="21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0000"/>
              <a:buFont typeface="Wingdings" panose="05000000000000000000" pitchFamily="2" charset="2"/>
              <a:buNone/>
            </a:pPr>
            <a:r>
              <a:rPr kumimoji="1" lang="hr-HR" altLang="sr-Latn-RS" sz="6000" dirty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HVALA NA </a:t>
            </a:r>
          </a:p>
          <a:p>
            <a:pPr algn="ctr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70000"/>
              <a:buFont typeface="Wingdings" panose="05000000000000000000" pitchFamily="2" charset="2"/>
              <a:buNone/>
            </a:pPr>
            <a:r>
              <a:rPr kumimoji="1" lang="hr-HR" altLang="sr-Latn-RS" sz="6000" dirty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POZORNOSTI !</a:t>
            </a:r>
          </a:p>
        </p:txBody>
      </p:sp>
    </p:spTree>
    <p:extLst>
      <p:ext uri="{BB962C8B-B14F-4D97-AF65-F5344CB8AC3E}">
        <p14:creationId xmlns:p14="http://schemas.microsoft.com/office/powerpoint/2010/main" val="189052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4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1000"/>
            <a:duotone>
              <a:schemeClr val="bg2">
                <a:shade val="3000"/>
                <a:satMod val="110000"/>
              </a:schemeClr>
              <a:schemeClr val="bg2">
                <a:tint val="60000"/>
                <a:satMod val="425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10">
            <a:extLst>
              <a:ext uri="{FF2B5EF4-FFF2-40B4-BE49-F238E27FC236}">
                <a16:creationId xmlns:a16="http://schemas.microsoft.com/office/drawing/2014/main" id="{F3C51023-D1D3-4653-AF27-0B2FD98B2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324544" y="6381328"/>
            <a:ext cx="3352800" cy="365125"/>
          </a:xfrm>
        </p:spPr>
        <p:txBody>
          <a:bodyPr/>
          <a:lstStyle/>
          <a:p>
            <a:r>
              <a:rPr lang="hr-HR" sz="1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INEL-MONTAŽA d.o.o.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10FD4755-4DE4-42DD-A6E7-E2DACE34B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3BF8D81-B9AF-4D63-9A80-CA3D37277427}" type="slidenum">
              <a:rPr lang="hr-HR" sz="140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fld>
            <a:endParaRPr lang="hr-HR" sz="1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DD2E769-667D-4A73-B063-745C391D0FE9}"/>
              </a:ext>
            </a:extLst>
          </p:cNvPr>
          <p:cNvCxnSpPr/>
          <p:nvPr/>
        </p:nvCxnSpPr>
        <p:spPr>
          <a:xfrm>
            <a:off x="251520" y="6453336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56E1607-5DEE-44DB-817A-BB4D6163A86D}"/>
              </a:ext>
            </a:extLst>
          </p:cNvPr>
          <p:cNvCxnSpPr/>
          <p:nvPr/>
        </p:nvCxnSpPr>
        <p:spPr>
          <a:xfrm>
            <a:off x="251520" y="548680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10">
            <a:extLst>
              <a:ext uri="{FF2B5EF4-FFF2-40B4-BE49-F238E27FC236}">
                <a16:creationId xmlns:a16="http://schemas.microsoft.com/office/drawing/2014/main" id="{7078E581-99F0-48C0-833B-B106C2CB868F}"/>
              </a:ext>
            </a:extLst>
          </p:cNvPr>
          <p:cNvSpPr txBox="1">
            <a:spLocks/>
          </p:cNvSpPr>
          <p:nvPr/>
        </p:nvSpPr>
        <p:spPr>
          <a:xfrm>
            <a:off x="323528" y="111547"/>
            <a:ext cx="7920880" cy="365125"/>
          </a:xfrm>
          <a:prstGeom prst="rect">
            <a:avLst/>
          </a:prstGeom>
        </p:spPr>
        <p:txBody>
          <a:bodyPr vert="horz" anchor="b"/>
          <a:lstStyle>
            <a:defPPr>
              <a:defRPr lang="sr-Latn-RS"/>
            </a:defPPr>
            <a:lvl1pPr marL="0" algn="ctr" defTabSz="914400" rtl="0" eaLnBrk="1" latinLnBrk="0" hangingPunct="1">
              <a:defRPr kumimoji="0" sz="1200" kern="1200">
                <a:solidFill>
                  <a:schemeClr val="tx1">
                    <a:shade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r-HR" sz="1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Uvod - zašto Ex zaštita elektromotornog pogona ?</a:t>
            </a:r>
          </a:p>
        </p:txBody>
      </p:sp>
      <p:sp>
        <p:nvSpPr>
          <p:cNvPr id="18" name="Rectangle 42">
            <a:extLst>
              <a:ext uri="{FF2B5EF4-FFF2-40B4-BE49-F238E27FC236}">
                <a16:creationId xmlns:a16="http://schemas.microsoft.com/office/drawing/2014/main" id="{26CCA074-0D42-4FD4-A2D6-8EBDE9986F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836191"/>
            <a:ext cx="8568952" cy="1368673"/>
          </a:xfrm>
          <a:prstGeom prst="rect">
            <a:avLst/>
          </a:prstGeom>
          <a:solidFill>
            <a:schemeClr val="tx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innerShdw blurRad="254000">
              <a:prstClr val="black"/>
            </a:innerShdw>
          </a:effec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altLang="sr-Latn-RS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</a:rPr>
              <a:t>„Za eksploziju je potrebno troje ”: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r-HR" altLang="sr-Latn-RS" sz="800" b="1" i="0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</a:endParaRPr>
          </a:p>
          <a:p>
            <a:pPr marL="285750" marR="0" lvl="0" indent="-28575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-HR" altLang="sr-Latn-RS" b="1" kern="0" dirty="0">
                <a:solidFill>
                  <a:schemeClr val="accent4">
                    <a:lumMod val="75000"/>
                  </a:schemeClr>
                </a:solidFill>
              </a:rPr>
              <a:t>Zapaljiva tvar (plin, para tekućine, prašina …)</a:t>
            </a:r>
          </a:p>
          <a:p>
            <a:pPr marL="285750" marR="0" lvl="0" indent="-28575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hr-HR" altLang="sr-Latn-RS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</a:rPr>
              <a:t>Zrak / kisik</a:t>
            </a:r>
          </a:p>
          <a:p>
            <a:pPr marL="285750" marR="0" lvl="0" indent="-28575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hr-HR" altLang="sr-Latn-RS" b="1" kern="0" dirty="0">
                <a:solidFill>
                  <a:schemeClr val="accent4">
                    <a:lumMod val="75000"/>
                  </a:schemeClr>
                </a:solidFill>
              </a:rPr>
              <a:t>Uzročnik paljenja (električna iskra, vruća površina …)</a:t>
            </a:r>
            <a:br>
              <a:rPr kumimoji="0" lang="hr-HR" altLang="sr-Latn-RS" sz="200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</a:br>
            <a:endParaRPr kumimoji="0" lang="hr-HR" altLang="sr-Latn-RS" sz="20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pic>
        <p:nvPicPr>
          <p:cNvPr id="19" name="Picture 29">
            <a:extLst>
              <a:ext uri="{FF2B5EF4-FFF2-40B4-BE49-F238E27FC236}">
                <a16:creationId xmlns:a16="http://schemas.microsoft.com/office/drawing/2014/main" id="{F1653A6D-1B79-4ADF-A6F4-72BAE414FE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807295"/>
            <a:ext cx="3284537" cy="307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 Box 22">
            <a:extLst>
              <a:ext uri="{FF2B5EF4-FFF2-40B4-BE49-F238E27FC236}">
                <a16:creationId xmlns:a16="http://schemas.microsoft.com/office/drawing/2014/main" id="{25CE0557-0269-4137-B6CB-477EFD1C8A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1077" y="5972770"/>
            <a:ext cx="172878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hr-HR" altLang="sr-Latn-RS" sz="1600" b="0" i="1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</a:rPr>
              <a:t>Trokut eksplozije</a:t>
            </a:r>
            <a:endParaRPr kumimoji="1" lang="en-US" altLang="sr-Latn-RS" sz="1600" b="0" i="1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1" name="Text Box 22">
            <a:extLst>
              <a:ext uri="{FF2B5EF4-FFF2-40B4-BE49-F238E27FC236}">
                <a16:creationId xmlns:a16="http://schemas.microsoft.com/office/drawing/2014/main" id="{9396224A-F17E-414B-A6B7-E3D8C06546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0114" y="5972770"/>
            <a:ext cx="24495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hr-HR" altLang="sr-Latn-RS" sz="1600" b="0" i="1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Arial" panose="020B0604020202020204" pitchFamily="34" charset="0"/>
              </a:rPr>
              <a:t>Granice eksplozivnosti</a:t>
            </a:r>
            <a:endParaRPr kumimoji="1" lang="en-US" altLang="sr-Latn-RS" sz="1600" b="0" i="1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22" name="Picture 32">
            <a:extLst>
              <a:ext uri="{FF2B5EF4-FFF2-40B4-BE49-F238E27FC236}">
                <a16:creationId xmlns:a16="http://schemas.microsoft.com/office/drawing/2014/main" id="{6C29F533-52D5-46BA-BEBA-8F1F1FD90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927" y="2721570"/>
            <a:ext cx="4454525" cy="315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50911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1000"/>
            <a:duotone>
              <a:schemeClr val="bg2">
                <a:shade val="3000"/>
                <a:satMod val="110000"/>
              </a:schemeClr>
              <a:schemeClr val="bg2">
                <a:tint val="60000"/>
                <a:satMod val="425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10">
            <a:extLst>
              <a:ext uri="{FF2B5EF4-FFF2-40B4-BE49-F238E27FC236}">
                <a16:creationId xmlns:a16="http://schemas.microsoft.com/office/drawing/2014/main" id="{F3C51023-D1D3-4653-AF27-0B2FD98B2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324544" y="6381328"/>
            <a:ext cx="3352800" cy="365125"/>
          </a:xfrm>
        </p:spPr>
        <p:txBody>
          <a:bodyPr/>
          <a:lstStyle/>
          <a:p>
            <a:r>
              <a:rPr lang="hr-HR" sz="1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INEL-MONTAŽA d.o.o.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10FD4755-4DE4-42DD-A6E7-E2DACE34B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3BF8D81-B9AF-4D63-9A80-CA3D37277427}" type="slidenum">
              <a:rPr lang="hr-HR" sz="140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fld>
            <a:endParaRPr lang="hr-HR" sz="1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DD2E769-667D-4A73-B063-745C391D0FE9}"/>
              </a:ext>
            </a:extLst>
          </p:cNvPr>
          <p:cNvCxnSpPr/>
          <p:nvPr/>
        </p:nvCxnSpPr>
        <p:spPr>
          <a:xfrm>
            <a:off x="251520" y="6453336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56E1607-5DEE-44DB-817A-BB4D6163A86D}"/>
              </a:ext>
            </a:extLst>
          </p:cNvPr>
          <p:cNvCxnSpPr/>
          <p:nvPr/>
        </p:nvCxnSpPr>
        <p:spPr>
          <a:xfrm>
            <a:off x="251520" y="548680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10">
            <a:extLst>
              <a:ext uri="{FF2B5EF4-FFF2-40B4-BE49-F238E27FC236}">
                <a16:creationId xmlns:a16="http://schemas.microsoft.com/office/drawing/2014/main" id="{7078E581-99F0-48C0-833B-B106C2CB868F}"/>
              </a:ext>
            </a:extLst>
          </p:cNvPr>
          <p:cNvSpPr txBox="1">
            <a:spLocks/>
          </p:cNvSpPr>
          <p:nvPr/>
        </p:nvSpPr>
        <p:spPr>
          <a:xfrm>
            <a:off x="323528" y="111547"/>
            <a:ext cx="7920880" cy="365125"/>
          </a:xfrm>
          <a:prstGeom prst="rect">
            <a:avLst/>
          </a:prstGeom>
        </p:spPr>
        <p:txBody>
          <a:bodyPr vert="horz" anchor="b"/>
          <a:lstStyle>
            <a:defPPr>
              <a:defRPr lang="sr-Latn-RS"/>
            </a:defPPr>
            <a:lvl1pPr marL="0" algn="ctr" defTabSz="914400" rtl="0" eaLnBrk="1" latinLnBrk="0" hangingPunct="1">
              <a:defRPr kumimoji="0" sz="1200" kern="1200">
                <a:solidFill>
                  <a:schemeClr val="tx1">
                    <a:shade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r-HR" sz="1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Uvod - zašto Ex zaštita elektromotornog pogona ?</a:t>
            </a:r>
          </a:p>
        </p:txBody>
      </p:sp>
      <p:sp>
        <p:nvSpPr>
          <p:cNvPr id="18" name="Rectangle 42">
            <a:extLst>
              <a:ext uri="{FF2B5EF4-FFF2-40B4-BE49-F238E27FC236}">
                <a16:creationId xmlns:a16="http://schemas.microsoft.com/office/drawing/2014/main" id="{26CCA074-0D42-4FD4-A2D6-8EBDE9986F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836192"/>
            <a:ext cx="8568952" cy="648592"/>
          </a:xfrm>
          <a:prstGeom prst="rect">
            <a:avLst/>
          </a:prstGeom>
          <a:solidFill>
            <a:schemeClr val="tx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innerShdw blurRad="254000">
              <a:prstClr val="black"/>
            </a:innerShdw>
          </a:effec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altLang="sr-Latn-RS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</a:rPr>
              <a:t>Tipična struktura elektromotornog</a:t>
            </a:r>
            <a:r>
              <a:rPr kumimoji="0" lang="hr-HR" altLang="sr-Latn-RS" b="1" i="0" u="none" strike="noStrike" kern="0" cap="none" spc="0" normalizeH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</a:rPr>
              <a:t> pogona (EMP)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hr-HR" altLang="sr-Latn-RS" b="1" kern="0" dirty="0">
                <a:solidFill>
                  <a:schemeClr val="accent4">
                    <a:lumMod val="75000"/>
                  </a:schemeClr>
                </a:solidFill>
              </a:rPr>
              <a:t>u protueksplozijski zaštićenoj (Ex) izvedbi i kategorija/EPL opreme</a:t>
            </a:r>
            <a:br>
              <a:rPr kumimoji="0" lang="hr-HR" altLang="sr-Latn-RS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</a:rPr>
            </a:br>
            <a:endParaRPr kumimoji="0" lang="hr-HR" altLang="sr-Latn-RS" i="0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13" name="Picture 2" descr="3-15">
            <a:extLst>
              <a:ext uri="{FF2B5EF4-FFF2-40B4-BE49-F238E27FC236}">
                <a16:creationId xmlns:a16="http://schemas.microsoft.com/office/drawing/2014/main" id="{A6A34D35-6CFE-418C-B1EC-B7F675FF8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44824"/>
            <a:ext cx="6064250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96206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1000"/>
            <a:duotone>
              <a:schemeClr val="bg2">
                <a:shade val="3000"/>
                <a:satMod val="110000"/>
              </a:schemeClr>
              <a:schemeClr val="bg2">
                <a:tint val="60000"/>
                <a:satMod val="425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10">
            <a:extLst>
              <a:ext uri="{FF2B5EF4-FFF2-40B4-BE49-F238E27FC236}">
                <a16:creationId xmlns:a16="http://schemas.microsoft.com/office/drawing/2014/main" id="{F3C51023-D1D3-4653-AF27-0B2FD98B2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324544" y="6381328"/>
            <a:ext cx="3352800" cy="365125"/>
          </a:xfrm>
        </p:spPr>
        <p:txBody>
          <a:bodyPr/>
          <a:lstStyle/>
          <a:p>
            <a:r>
              <a:rPr lang="hr-HR" sz="1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INEL-MONTAŽA d.o.o.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10FD4755-4DE4-42DD-A6E7-E2DACE34B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3BF8D81-B9AF-4D63-9A80-CA3D37277427}" type="slidenum">
              <a:rPr lang="hr-HR" sz="140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fld>
            <a:endParaRPr lang="hr-HR" sz="1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DD2E769-667D-4A73-B063-745C391D0FE9}"/>
              </a:ext>
            </a:extLst>
          </p:cNvPr>
          <p:cNvCxnSpPr/>
          <p:nvPr/>
        </p:nvCxnSpPr>
        <p:spPr>
          <a:xfrm>
            <a:off x="251520" y="6453336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56E1607-5DEE-44DB-817A-BB4D6163A86D}"/>
              </a:ext>
            </a:extLst>
          </p:cNvPr>
          <p:cNvCxnSpPr/>
          <p:nvPr/>
        </p:nvCxnSpPr>
        <p:spPr>
          <a:xfrm>
            <a:off x="251520" y="548680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10">
            <a:extLst>
              <a:ext uri="{FF2B5EF4-FFF2-40B4-BE49-F238E27FC236}">
                <a16:creationId xmlns:a16="http://schemas.microsoft.com/office/drawing/2014/main" id="{7078E581-99F0-48C0-833B-B106C2CB868F}"/>
              </a:ext>
            </a:extLst>
          </p:cNvPr>
          <p:cNvSpPr txBox="1">
            <a:spLocks/>
          </p:cNvSpPr>
          <p:nvPr/>
        </p:nvSpPr>
        <p:spPr>
          <a:xfrm>
            <a:off x="323528" y="111547"/>
            <a:ext cx="7920880" cy="365125"/>
          </a:xfrm>
          <a:prstGeom prst="rect">
            <a:avLst/>
          </a:prstGeom>
        </p:spPr>
        <p:txBody>
          <a:bodyPr vert="horz" anchor="b"/>
          <a:lstStyle>
            <a:defPPr>
              <a:defRPr lang="sr-Latn-RS"/>
            </a:defPPr>
            <a:lvl1pPr marL="0" algn="ctr" defTabSz="914400" rtl="0" eaLnBrk="1" latinLnBrk="0" hangingPunct="1">
              <a:defRPr kumimoji="0" sz="1200" kern="1200">
                <a:solidFill>
                  <a:schemeClr val="tx1">
                    <a:shade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r-HR" sz="1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Uvod - zašto Ex zaštita elektromotornog pogona ?</a:t>
            </a:r>
          </a:p>
        </p:txBody>
      </p:sp>
      <p:sp>
        <p:nvSpPr>
          <p:cNvPr id="18" name="Rectangle 42">
            <a:extLst>
              <a:ext uri="{FF2B5EF4-FFF2-40B4-BE49-F238E27FC236}">
                <a16:creationId xmlns:a16="http://schemas.microsoft.com/office/drawing/2014/main" id="{26CCA074-0D42-4FD4-A2D6-8EBDE9986F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836192"/>
            <a:ext cx="8568952" cy="365122"/>
          </a:xfrm>
          <a:prstGeom prst="rect">
            <a:avLst/>
          </a:prstGeom>
          <a:solidFill>
            <a:schemeClr val="tx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innerShdw blurRad="254000">
              <a:prstClr val="black"/>
            </a:innerShdw>
          </a:effec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altLang="sr-Latn-RS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</a:rPr>
              <a:t>Uzročnici paljenja unutar asinkronog elektromotora</a:t>
            </a:r>
            <a:br>
              <a:rPr kumimoji="0" lang="hr-HR" altLang="sr-Latn-RS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</a:rPr>
            </a:br>
            <a:endParaRPr kumimoji="0" lang="hr-HR" altLang="sr-Latn-RS" i="0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10" name="Picture 4" descr="1-4">
            <a:extLst>
              <a:ext uri="{FF2B5EF4-FFF2-40B4-BE49-F238E27FC236}">
                <a16:creationId xmlns:a16="http://schemas.microsoft.com/office/drawing/2014/main" id="{CE761F6C-F1F3-45E2-8E84-F23D55F21B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20" y="1844824"/>
            <a:ext cx="7885112" cy="404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80488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1000"/>
            <a:duotone>
              <a:schemeClr val="bg2">
                <a:shade val="3000"/>
                <a:satMod val="110000"/>
              </a:schemeClr>
              <a:schemeClr val="bg2">
                <a:tint val="60000"/>
                <a:satMod val="425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10">
            <a:extLst>
              <a:ext uri="{FF2B5EF4-FFF2-40B4-BE49-F238E27FC236}">
                <a16:creationId xmlns:a16="http://schemas.microsoft.com/office/drawing/2014/main" id="{F3C51023-D1D3-4653-AF27-0B2FD98B2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324544" y="6381328"/>
            <a:ext cx="3352800" cy="365125"/>
          </a:xfrm>
        </p:spPr>
        <p:txBody>
          <a:bodyPr/>
          <a:lstStyle/>
          <a:p>
            <a:r>
              <a:rPr lang="hr-HR" sz="1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INEL-MONTAŽA d.o.o.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10FD4755-4DE4-42DD-A6E7-E2DACE34B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3BF8D81-B9AF-4D63-9A80-CA3D37277427}" type="slidenum">
              <a:rPr lang="hr-HR" sz="140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fld>
            <a:endParaRPr lang="hr-HR" sz="1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DD2E769-667D-4A73-B063-745C391D0FE9}"/>
              </a:ext>
            </a:extLst>
          </p:cNvPr>
          <p:cNvCxnSpPr/>
          <p:nvPr/>
        </p:nvCxnSpPr>
        <p:spPr>
          <a:xfrm>
            <a:off x="251520" y="6453336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56E1607-5DEE-44DB-817A-BB4D6163A86D}"/>
              </a:ext>
            </a:extLst>
          </p:cNvPr>
          <p:cNvCxnSpPr/>
          <p:nvPr/>
        </p:nvCxnSpPr>
        <p:spPr>
          <a:xfrm>
            <a:off x="251520" y="548680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10">
            <a:extLst>
              <a:ext uri="{FF2B5EF4-FFF2-40B4-BE49-F238E27FC236}">
                <a16:creationId xmlns:a16="http://schemas.microsoft.com/office/drawing/2014/main" id="{7078E581-99F0-48C0-833B-B106C2CB868F}"/>
              </a:ext>
            </a:extLst>
          </p:cNvPr>
          <p:cNvSpPr txBox="1">
            <a:spLocks/>
          </p:cNvSpPr>
          <p:nvPr/>
        </p:nvSpPr>
        <p:spPr>
          <a:xfrm>
            <a:off x="323528" y="111547"/>
            <a:ext cx="7920880" cy="365125"/>
          </a:xfrm>
          <a:prstGeom prst="rect">
            <a:avLst/>
          </a:prstGeom>
        </p:spPr>
        <p:txBody>
          <a:bodyPr vert="horz" anchor="b"/>
          <a:lstStyle>
            <a:defPPr>
              <a:defRPr lang="sr-Latn-RS"/>
            </a:defPPr>
            <a:lvl1pPr marL="0" algn="ctr" defTabSz="914400" rtl="0" eaLnBrk="1" latinLnBrk="0" hangingPunct="1">
              <a:defRPr kumimoji="0" sz="1200" kern="1200">
                <a:solidFill>
                  <a:schemeClr val="tx1">
                    <a:shade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r-HR" sz="1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Uvod - zašto Ex zaštita elektromotornog pogona ?</a:t>
            </a:r>
          </a:p>
        </p:txBody>
      </p:sp>
      <p:sp>
        <p:nvSpPr>
          <p:cNvPr id="18" name="Rectangle 42">
            <a:extLst>
              <a:ext uri="{FF2B5EF4-FFF2-40B4-BE49-F238E27FC236}">
                <a16:creationId xmlns:a16="http://schemas.microsoft.com/office/drawing/2014/main" id="{26CCA074-0D42-4FD4-A2D6-8EBDE9986F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836192"/>
            <a:ext cx="8568952" cy="365122"/>
          </a:xfrm>
          <a:prstGeom prst="rect">
            <a:avLst/>
          </a:prstGeom>
          <a:solidFill>
            <a:schemeClr val="tx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innerShdw blurRad="254000">
              <a:prstClr val="black"/>
            </a:innerShdw>
          </a:effec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altLang="sr-Latn-RS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</a:rPr>
              <a:t>Uzročnici paljenja unutar asinkronog elektromotora</a:t>
            </a:r>
            <a:br>
              <a:rPr kumimoji="0" lang="hr-HR" altLang="sr-Latn-RS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</a:rPr>
            </a:br>
            <a:endParaRPr kumimoji="0" lang="hr-HR" altLang="sr-Latn-RS" i="0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</a:endParaRP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54EC78E2-C1ED-4ABD-B0DE-8ADAB7B3C5FA}"/>
              </a:ext>
            </a:extLst>
          </p:cNvPr>
          <p:cNvGraphicFramePr>
            <a:graphicFrameLocks noGrp="1"/>
          </p:cNvGraphicFramePr>
          <p:nvPr/>
        </p:nvGraphicFramePr>
        <p:xfrm>
          <a:off x="611560" y="2132856"/>
          <a:ext cx="7848600" cy="3788120"/>
        </p:xfrm>
        <a:graphic>
          <a:graphicData uri="http://schemas.openxmlformats.org/drawingml/2006/table">
            <a:tbl>
              <a:tblPr>
                <a:effectLst>
                  <a:innerShdw blurRad="254000">
                    <a:prstClr val="black"/>
                  </a:innerShdw>
                </a:effectLst>
              </a:tblPr>
              <a:tblGrid>
                <a:gridCol w="7848600">
                  <a:extLst>
                    <a:ext uri="{9D8B030D-6E8A-4147-A177-3AD203B41FA5}">
                      <a16:colId xmlns:a16="http://schemas.microsoft.com/office/drawing/2014/main" val="3145046457"/>
                    </a:ext>
                  </a:extLst>
                </a:gridCol>
              </a:tblGrid>
              <a:tr h="671128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pl-PL" sz="1000" b="1" i="0" u="none" strike="noStrike" cap="none" normalizeH="0" baseline="0" dirty="0">
                        <a:ln>
                          <a:noFill/>
                        </a:ln>
                        <a:solidFill>
                          <a:srgbClr val="0091C4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pl-P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Električne iskre (npr. kod kratkog spoja, zemljospoja, preopterećenja)</a:t>
                      </a:r>
                      <a:r>
                        <a:rPr kumimoji="1" lang="hr-H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hr-HR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91C4"/>
                        </a:solidFill>
                        <a:effectLst/>
                        <a:latin typeface="Arial" charset="0"/>
                      </a:endParaRPr>
                    </a:p>
                  </a:txBody>
                  <a:tcPr marL="92075" marR="92075" marT="46033" marB="4603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9585751"/>
                  </a:ext>
                </a:extLst>
              </a:tr>
              <a:tr h="945420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pl-PL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pl-P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Vrući/pregrijani dijelovi (npr. kod preopterećenja),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pl-PL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mehanička oštećenja i mehanička iskra</a:t>
                      </a:r>
                      <a:r>
                        <a:rPr kumimoji="1" lang="hr-HR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hr-HR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2075" marR="92075" marT="46033" marB="4603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2055645"/>
                  </a:ext>
                </a:extLst>
              </a:tr>
              <a:tr h="1085614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hr-H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hr-H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Povećani naponi/prenaponi (npr. kod U/f pretvarača),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hr-H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slabljenje izolacije i proboj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hr-H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2075" marR="92075" marT="46033" marB="4603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4848503"/>
                  </a:ext>
                </a:extLst>
              </a:tr>
              <a:tr h="1085614">
                <a:tc>
                  <a:txBody>
                    <a:bodyPr/>
                    <a:lstStyle>
                      <a:lvl1pPr marL="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57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914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371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8288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2860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7432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2004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657600" algn="l" rtl="0" eaLnBrk="1" latinLnBrk="0" hangingPunct="1">
                        <a:defRPr kumimoji="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hr-H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hr-H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Osovinski naponi i ležajne struje (potencijalno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hr-H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izraženo kod napajanja preko U/f pretvarača)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hr-HR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marL="92075" marR="92075" marT="46033" marB="4603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4463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24390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-324544" y="6381328"/>
            <a:ext cx="33528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shade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INEL-MONTAŽA d.o.o.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3BF8D81-B9AF-4D63-9A80-CA3D37277427}" type="slidenum">
              <a:rPr kumimoji="0" lang="hr-HR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shade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hr-HR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shade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251520" y="6453336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22">
            <a:extLst>
              <a:ext uri="{FF2B5EF4-FFF2-40B4-BE49-F238E27FC236}">
                <a16:creationId xmlns:a16="http://schemas.microsoft.com/office/drawing/2014/main" id="{F7BE2A35-9EE2-42BA-9D17-4428CD193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7196" y="764952"/>
            <a:ext cx="719524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hr-HR" altLang="sr-Latn-R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Uvod - zašto „Ex” zaštita elektromotornog pogona ?</a:t>
            </a:r>
            <a:endParaRPr kumimoji="1" lang="en-US" altLang="sr-Latn-RS" sz="2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Text Box 23">
            <a:extLst>
              <a:ext uri="{FF2B5EF4-FFF2-40B4-BE49-F238E27FC236}">
                <a16:creationId xmlns:a16="http://schemas.microsoft.com/office/drawing/2014/main" id="{72AE7176-5C21-4CF4-82FD-84F6093C8A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1172" y="2925539"/>
            <a:ext cx="637145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hr-HR" altLang="sr-Latn-R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Asinkroni elektromotori u vrsti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hr-HR" altLang="sr-Latn-R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zaštite povećana sigurnost „Ex e”</a:t>
            </a:r>
            <a:endParaRPr kumimoji="1" lang="en-US" altLang="sr-Latn-RS" sz="2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Text Box 24">
            <a:extLst>
              <a:ext uri="{FF2B5EF4-FFF2-40B4-BE49-F238E27FC236}">
                <a16:creationId xmlns:a16="http://schemas.microsoft.com/office/drawing/2014/main" id="{D2DF6E7B-9239-409A-8CE3-345B0E919A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0883" y="4206652"/>
            <a:ext cx="5272088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sr-Latn-RS" sz="2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7" name="Picture 29" descr="kugel_blau_kl">
            <a:extLst>
              <a:ext uri="{FF2B5EF4-FFF2-40B4-BE49-F238E27FC236}">
                <a16:creationId xmlns:a16="http://schemas.microsoft.com/office/drawing/2014/main" id="{E4298FAF-FB7D-4032-B1D7-FC3A060632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71" y="850677"/>
            <a:ext cx="469900" cy="323850"/>
          </a:xfrm>
          <a:prstGeom prst="rect">
            <a:avLst/>
          </a:prstGeom>
          <a:solidFill>
            <a:schemeClr val="tx1">
              <a:lumMod val="65000"/>
            </a:schemeClr>
          </a:solidFill>
          <a:ln>
            <a:noFill/>
          </a:ln>
          <a:extLst/>
        </p:spPr>
      </p:pic>
      <p:pic>
        <p:nvPicPr>
          <p:cNvPr id="18" name="Picture 30" descr="kugel_blau_kl">
            <a:extLst>
              <a:ext uri="{FF2B5EF4-FFF2-40B4-BE49-F238E27FC236}">
                <a16:creationId xmlns:a16="http://schemas.microsoft.com/office/drawing/2014/main" id="{99B1B9DB-A946-4E53-B61B-2DB4CE9348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072" y="3004914"/>
            <a:ext cx="4699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32">
            <a:extLst>
              <a:ext uri="{FF2B5EF4-FFF2-40B4-BE49-F238E27FC236}">
                <a16:creationId xmlns:a16="http://schemas.microsoft.com/office/drawing/2014/main" id="{679E91BA-38D5-4CF5-8C84-6FCBFAE93E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2670" y="5332189"/>
            <a:ext cx="4733925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10082"/>
              </a:buClr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1" lang="hr-HR" altLang="sr-Latn-R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Završni osvrt</a:t>
            </a:r>
            <a:endParaRPr kumimoji="1" lang="en-US" altLang="sr-Latn-RS" sz="2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0" name="Picture 33" descr="kugel_blau_kl">
            <a:extLst>
              <a:ext uri="{FF2B5EF4-FFF2-40B4-BE49-F238E27FC236}">
                <a16:creationId xmlns:a16="http://schemas.microsoft.com/office/drawing/2014/main" id="{1610FF6C-028D-4B29-888D-3581D2795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582" y="5406802"/>
            <a:ext cx="463550" cy="32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22">
            <a:extLst>
              <a:ext uri="{FF2B5EF4-FFF2-40B4-BE49-F238E27FC236}">
                <a16:creationId xmlns:a16="http://schemas.microsoft.com/office/drawing/2014/main" id="{90E91D7C-B7BF-4529-9AE8-F471670B4C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4117" y="4139977"/>
            <a:ext cx="528478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hr-HR" altLang="sr-Latn-R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Neki rizici i mjere zaštite kod primjene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hr-HR" altLang="sr-Latn-RS" sz="2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U/f pretvarača u „Ex” pogonima</a:t>
            </a:r>
            <a:endParaRPr kumimoji="1" lang="en-US" altLang="sr-Latn-RS" sz="2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2" name="Picture 29" descr="kugel_blau_kl">
            <a:extLst>
              <a:ext uri="{FF2B5EF4-FFF2-40B4-BE49-F238E27FC236}">
                <a16:creationId xmlns:a16="http://schemas.microsoft.com/office/drawing/2014/main" id="{67FEF57D-1D68-4D85-84C3-1C5F4B836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092" y="4225702"/>
            <a:ext cx="4699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22">
            <a:extLst>
              <a:ext uri="{FF2B5EF4-FFF2-40B4-BE49-F238E27FC236}">
                <a16:creationId xmlns:a16="http://schemas.microsoft.com/office/drawing/2014/main" id="{F083F112-A978-4C0C-A7C1-3C83E180B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665" y="1711102"/>
            <a:ext cx="698003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hr-HR" altLang="sr-Latn-R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Asinkroni elektromotori u vrsti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hr-HR" altLang="sr-Latn-RS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zaštite oklapanje/neprodorni oklop „Ex d”</a:t>
            </a:r>
            <a:endParaRPr kumimoji="1" lang="en-US" altLang="sr-Latn-RS" sz="2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4" name="Picture 29" descr="kugel_blau_kl">
            <a:extLst>
              <a:ext uri="{FF2B5EF4-FFF2-40B4-BE49-F238E27FC236}">
                <a16:creationId xmlns:a16="http://schemas.microsoft.com/office/drawing/2014/main" id="{DCA96611-74F2-4CF5-A8C9-775B98E1CB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96827"/>
            <a:ext cx="4699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6042788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1000"/>
            <a:duotone>
              <a:schemeClr val="bg2">
                <a:shade val="3000"/>
                <a:satMod val="110000"/>
              </a:schemeClr>
              <a:schemeClr val="bg2">
                <a:tint val="60000"/>
                <a:satMod val="425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10">
            <a:extLst>
              <a:ext uri="{FF2B5EF4-FFF2-40B4-BE49-F238E27FC236}">
                <a16:creationId xmlns:a16="http://schemas.microsoft.com/office/drawing/2014/main" id="{F3C51023-D1D3-4653-AF27-0B2FD98B2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324544" y="6381328"/>
            <a:ext cx="3352800" cy="365125"/>
          </a:xfrm>
        </p:spPr>
        <p:txBody>
          <a:bodyPr/>
          <a:lstStyle/>
          <a:p>
            <a:r>
              <a:rPr lang="hr-HR" sz="1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INEL-MONTAŽA d.o.o.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10FD4755-4DE4-42DD-A6E7-E2DACE34B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3BF8D81-B9AF-4D63-9A80-CA3D37277427}" type="slidenum">
              <a:rPr lang="hr-HR" sz="140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fld>
            <a:endParaRPr lang="hr-HR" sz="1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DD2E769-667D-4A73-B063-745C391D0FE9}"/>
              </a:ext>
            </a:extLst>
          </p:cNvPr>
          <p:cNvCxnSpPr/>
          <p:nvPr/>
        </p:nvCxnSpPr>
        <p:spPr>
          <a:xfrm>
            <a:off x="251520" y="6453336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56E1607-5DEE-44DB-817A-BB4D6163A86D}"/>
              </a:ext>
            </a:extLst>
          </p:cNvPr>
          <p:cNvCxnSpPr/>
          <p:nvPr/>
        </p:nvCxnSpPr>
        <p:spPr>
          <a:xfrm>
            <a:off x="251520" y="548680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10">
            <a:extLst>
              <a:ext uri="{FF2B5EF4-FFF2-40B4-BE49-F238E27FC236}">
                <a16:creationId xmlns:a16="http://schemas.microsoft.com/office/drawing/2014/main" id="{7078E581-99F0-48C0-833B-B106C2CB868F}"/>
              </a:ext>
            </a:extLst>
          </p:cNvPr>
          <p:cNvSpPr txBox="1">
            <a:spLocks/>
          </p:cNvSpPr>
          <p:nvPr/>
        </p:nvSpPr>
        <p:spPr>
          <a:xfrm>
            <a:off x="323528" y="111547"/>
            <a:ext cx="7920880" cy="365125"/>
          </a:xfrm>
          <a:prstGeom prst="rect">
            <a:avLst/>
          </a:prstGeom>
        </p:spPr>
        <p:txBody>
          <a:bodyPr vert="horz" anchor="b"/>
          <a:lstStyle>
            <a:defPPr>
              <a:defRPr lang="sr-Latn-RS"/>
            </a:defPPr>
            <a:lvl1pPr marL="0" algn="ctr" defTabSz="914400" rtl="0" eaLnBrk="1" latinLnBrk="0" hangingPunct="1">
              <a:defRPr kumimoji="0" sz="1200" kern="1200">
                <a:solidFill>
                  <a:schemeClr val="tx1">
                    <a:shade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r-HR" sz="1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Asinkroni elektromotori u vrsti zaštite „Ex d”</a:t>
            </a:r>
          </a:p>
        </p:txBody>
      </p:sp>
      <p:pic>
        <p:nvPicPr>
          <p:cNvPr id="10" name="Picture 8">
            <a:extLst>
              <a:ext uri="{FF2B5EF4-FFF2-40B4-BE49-F238E27FC236}">
                <a16:creationId xmlns:a16="http://schemas.microsoft.com/office/drawing/2014/main" id="{6B349F71-DC9C-4F4D-84FB-A4F1448793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657" y="3522256"/>
            <a:ext cx="2081823" cy="2150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>
            <a:extLst>
              <a:ext uri="{FF2B5EF4-FFF2-40B4-BE49-F238E27FC236}">
                <a16:creationId xmlns:a16="http://schemas.microsoft.com/office/drawing/2014/main" id="{FF581127-2FEE-449D-8A5F-6B6E18714F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556" y="2874422"/>
            <a:ext cx="2907180" cy="2798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>
            <a:extLst>
              <a:ext uri="{FF2B5EF4-FFF2-40B4-BE49-F238E27FC236}">
                <a16:creationId xmlns:a16="http://schemas.microsoft.com/office/drawing/2014/main" id="{EDE4EFD5-B8DE-4FD9-A7F2-1300EE5A78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79" y="3633381"/>
            <a:ext cx="2269002" cy="1990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3">
            <a:extLst>
              <a:ext uri="{FF2B5EF4-FFF2-40B4-BE49-F238E27FC236}">
                <a16:creationId xmlns:a16="http://schemas.microsoft.com/office/drawing/2014/main" id="{0CF78958-424A-4AF8-81C0-06176A5569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272" y="1578278"/>
            <a:ext cx="5538788" cy="168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buClr>
                <a:srgbClr val="969696"/>
              </a:buClr>
              <a:buSzPct val="90000"/>
              <a:buFont typeface="Wingdings" panose="05000000000000000000" pitchFamily="2" charset="2"/>
              <a:buChar char="n"/>
            </a:pPr>
            <a:r>
              <a:rPr lang="hr-HR" altLang="sr-Latn-RS" u="sng" dirty="0">
                <a:solidFill>
                  <a:prstClr val="black"/>
                </a:solidFill>
                <a:latin typeface="Arial" panose="020B0604020202020204" pitchFamily="34" charset="0"/>
              </a:rPr>
              <a:t>Temeljni principi zaštite:</a:t>
            </a:r>
            <a:r>
              <a:rPr lang="hr-HR" altLang="sr-Latn-RS" sz="2400" u="sng" dirty="0">
                <a:solidFill>
                  <a:prstClr val="black"/>
                </a:solidFill>
                <a:latin typeface="Arial" panose="020B0604020202020204" pitchFamily="34" charset="0"/>
              </a:rPr>
              <a:t>  </a:t>
            </a:r>
          </a:p>
          <a:p>
            <a:pPr eaLnBrk="1" hangingPunct="1">
              <a:lnSpc>
                <a:spcPct val="110000"/>
              </a:lnSpc>
              <a:buClr>
                <a:srgbClr val="969696"/>
              </a:buClr>
              <a:buSzPct val="90000"/>
              <a:buFontTx/>
              <a:buChar char="-"/>
            </a:pPr>
            <a:r>
              <a:rPr lang="hr-HR" altLang="sr-Latn-RS" dirty="0">
                <a:solidFill>
                  <a:prstClr val="black"/>
                </a:solidFill>
                <a:latin typeface="Arial" panose="020B0604020202020204" pitchFamily="34" charset="0"/>
              </a:rPr>
              <a:t>Uzročnik paljenja zatvoren (oklopljen) kućištem,</a:t>
            </a:r>
          </a:p>
          <a:p>
            <a:pPr eaLnBrk="1" hangingPunct="1">
              <a:lnSpc>
                <a:spcPct val="110000"/>
              </a:lnSpc>
              <a:buClr>
                <a:srgbClr val="969696"/>
              </a:buClr>
              <a:buSzPct val="90000"/>
              <a:buFontTx/>
              <a:buChar char="-"/>
            </a:pPr>
            <a:r>
              <a:rPr lang="hr-HR" altLang="sr-Latn-RS" dirty="0">
                <a:solidFill>
                  <a:prstClr val="black"/>
                </a:solidFill>
                <a:latin typeface="Arial" panose="020B0604020202020204" pitchFamily="34" charset="0"/>
              </a:rPr>
              <a:t>Kućište sposobno izdržati tlak eksplozije,</a:t>
            </a:r>
          </a:p>
          <a:p>
            <a:pPr eaLnBrk="1" hangingPunct="1">
              <a:lnSpc>
                <a:spcPct val="110000"/>
              </a:lnSpc>
              <a:buClr>
                <a:srgbClr val="969696"/>
              </a:buClr>
              <a:buSzPct val="90000"/>
              <a:buFontTx/>
              <a:buChar char="-"/>
            </a:pPr>
            <a:r>
              <a:rPr lang="hr-HR" altLang="sr-Latn-RS" dirty="0">
                <a:solidFill>
                  <a:prstClr val="black"/>
                </a:solidFill>
                <a:latin typeface="Arial" panose="020B0604020202020204" pitchFamily="34" charset="0"/>
              </a:rPr>
              <a:t>Kućište sprječava prijenos eksplozije na okolni </a:t>
            </a:r>
          </a:p>
          <a:p>
            <a:pPr eaLnBrk="1" hangingPunct="1">
              <a:lnSpc>
                <a:spcPct val="110000"/>
              </a:lnSpc>
              <a:buClr>
                <a:srgbClr val="969696"/>
              </a:buClr>
              <a:buSzPct val="90000"/>
            </a:pPr>
            <a:r>
              <a:rPr lang="hr-HR" altLang="sr-Latn-RS" dirty="0">
                <a:solidFill>
                  <a:prstClr val="black"/>
                </a:solidFill>
                <a:latin typeface="Arial" panose="020B0604020202020204" pitchFamily="34" charset="0"/>
              </a:rPr>
              <a:t>      prostor - izvedba raspora.</a:t>
            </a:r>
          </a:p>
          <a:p>
            <a:pPr eaLnBrk="1" hangingPunct="1">
              <a:lnSpc>
                <a:spcPct val="110000"/>
              </a:lnSpc>
              <a:buClr>
                <a:srgbClr val="969696"/>
              </a:buClr>
              <a:buSzPct val="90000"/>
              <a:buFontTx/>
              <a:buChar char="-"/>
            </a:pPr>
            <a:endParaRPr lang="hr-HR" altLang="sr-Latn-RS" u="sng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F6EA517-8EC0-4293-BFF0-B09E16360E28}"/>
              </a:ext>
            </a:extLst>
          </p:cNvPr>
          <p:cNvSpPr/>
          <p:nvPr/>
        </p:nvSpPr>
        <p:spPr>
          <a:xfrm>
            <a:off x="776884" y="5889466"/>
            <a:ext cx="134684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altLang="sr-Latn-RS" sz="1600" i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Ravni raspor</a:t>
            </a:r>
            <a:endParaRPr lang="hr-HR" sz="1600" i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2201F26-FA8D-45BB-B66F-3381889647C6}"/>
              </a:ext>
            </a:extLst>
          </p:cNvPr>
          <p:cNvSpPr/>
          <p:nvPr/>
        </p:nvSpPr>
        <p:spPr>
          <a:xfrm>
            <a:off x="3419872" y="5889466"/>
            <a:ext cx="16546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hr-HR" altLang="sr-Latn-RS" sz="1600" i="1" kern="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Labirintni raspor</a:t>
            </a:r>
            <a:endParaRPr kumimoji="1" lang="hr-HR" sz="1600" i="1" kern="0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656099F-C902-43A4-A0E5-ED03D3EB0394}"/>
              </a:ext>
            </a:extLst>
          </p:cNvPr>
          <p:cNvSpPr/>
          <p:nvPr/>
        </p:nvSpPr>
        <p:spPr>
          <a:xfrm>
            <a:off x="6494480" y="5898758"/>
            <a:ext cx="187423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hr-HR" altLang="sr-Latn-RS" sz="1600" i="1" kern="0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Ex”d” elektromotor</a:t>
            </a:r>
            <a:endParaRPr kumimoji="1" lang="hr-HR" sz="1600" i="1" kern="0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9" name="Rectangle 42">
            <a:extLst>
              <a:ext uri="{FF2B5EF4-FFF2-40B4-BE49-F238E27FC236}">
                <a16:creationId xmlns:a16="http://schemas.microsoft.com/office/drawing/2014/main" id="{8D8F370E-1CFB-47E7-A3FF-4DDF95A72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836192"/>
            <a:ext cx="8568952" cy="365122"/>
          </a:xfrm>
          <a:prstGeom prst="rect">
            <a:avLst/>
          </a:prstGeom>
          <a:solidFill>
            <a:schemeClr val="tx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innerShdw blurRad="254000">
              <a:prstClr val="black"/>
            </a:innerShdw>
          </a:effec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altLang="sr-Latn-RS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</a:rPr>
              <a:t>Vrsta zaštite oklapanje/neprodorni</a:t>
            </a:r>
            <a:r>
              <a:rPr kumimoji="0" lang="hr-HR" altLang="sr-Latn-RS" b="1" i="0" u="none" strike="noStrike" kern="0" cap="none" spc="0" normalizeH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</a:rPr>
              <a:t> oklop - „Ex d”</a:t>
            </a:r>
            <a:br>
              <a:rPr kumimoji="0" lang="hr-HR" altLang="sr-Latn-RS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</a:rPr>
            </a:br>
            <a:endParaRPr kumimoji="0" lang="hr-HR" altLang="sr-Latn-RS" i="0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884360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1000"/>
            <a:duotone>
              <a:schemeClr val="bg2">
                <a:shade val="3000"/>
                <a:satMod val="110000"/>
              </a:schemeClr>
              <a:schemeClr val="bg2">
                <a:tint val="60000"/>
                <a:satMod val="425000"/>
              </a:schemeClr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10">
            <a:extLst>
              <a:ext uri="{FF2B5EF4-FFF2-40B4-BE49-F238E27FC236}">
                <a16:creationId xmlns:a16="http://schemas.microsoft.com/office/drawing/2014/main" id="{F3C51023-D1D3-4653-AF27-0B2FD98B2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324544" y="6381328"/>
            <a:ext cx="3352800" cy="365125"/>
          </a:xfrm>
        </p:spPr>
        <p:txBody>
          <a:bodyPr/>
          <a:lstStyle/>
          <a:p>
            <a:r>
              <a:rPr lang="hr-HR" sz="1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INEL-MONTAŽA d.o.o.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10FD4755-4DE4-42DD-A6E7-E2DACE34B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3BF8D81-B9AF-4D63-9A80-CA3D37277427}" type="slidenum">
              <a:rPr lang="hr-HR" sz="140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fld>
            <a:endParaRPr lang="hr-HR" sz="1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DD2E769-667D-4A73-B063-745C391D0FE9}"/>
              </a:ext>
            </a:extLst>
          </p:cNvPr>
          <p:cNvCxnSpPr/>
          <p:nvPr/>
        </p:nvCxnSpPr>
        <p:spPr>
          <a:xfrm>
            <a:off x="251520" y="6453336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56E1607-5DEE-44DB-817A-BB4D6163A86D}"/>
              </a:ext>
            </a:extLst>
          </p:cNvPr>
          <p:cNvCxnSpPr/>
          <p:nvPr/>
        </p:nvCxnSpPr>
        <p:spPr>
          <a:xfrm>
            <a:off x="251520" y="548680"/>
            <a:ext cx="856895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ooter Placeholder 10">
            <a:extLst>
              <a:ext uri="{FF2B5EF4-FFF2-40B4-BE49-F238E27FC236}">
                <a16:creationId xmlns:a16="http://schemas.microsoft.com/office/drawing/2014/main" id="{7078E581-99F0-48C0-833B-B106C2CB868F}"/>
              </a:ext>
            </a:extLst>
          </p:cNvPr>
          <p:cNvSpPr txBox="1">
            <a:spLocks/>
          </p:cNvSpPr>
          <p:nvPr/>
        </p:nvSpPr>
        <p:spPr>
          <a:xfrm>
            <a:off x="323528" y="111547"/>
            <a:ext cx="7920880" cy="365125"/>
          </a:xfrm>
          <a:prstGeom prst="rect">
            <a:avLst/>
          </a:prstGeom>
        </p:spPr>
        <p:txBody>
          <a:bodyPr vert="horz" anchor="b"/>
          <a:lstStyle>
            <a:defPPr>
              <a:defRPr lang="sr-Latn-RS"/>
            </a:defPPr>
            <a:lvl1pPr marL="0" algn="ctr" defTabSz="914400" rtl="0" eaLnBrk="1" latinLnBrk="0" hangingPunct="1">
              <a:defRPr kumimoji="0" sz="1200" kern="1200">
                <a:solidFill>
                  <a:schemeClr val="tx1">
                    <a:shade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hr-HR" sz="1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Asinkroni elektromotori u vrsti zaštite „Ex d”</a:t>
            </a:r>
          </a:p>
        </p:txBody>
      </p:sp>
      <p:sp>
        <p:nvSpPr>
          <p:cNvPr id="19" name="Rectangle 42">
            <a:extLst>
              <a:ext uri="{FF2B5EF4-FFF2-40B4-BE49-F238E27FC236}">
                <a16:creationId xmlns:a16="http://schemas.microsoft.com/office/drawing/2014/main" id="{8D8F370E-1CFB-47E7-A3FF-4DDF95A72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520" y="836192"/>
            <a:ext cx="8568952" cy="365122"/>
          </a:xfrm>
          <a:prstGeom prst="rect">
            <a:avLst/>
          </a:prstGeom>
          <a:solidFill>
            <a:schemeClr val="tx1">
              <a:lumMod val="7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innerShdw blurRad="254000">
              <a:prstClr val="black"/>
            </a:innerShdw>
          </a:effec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altLang="sr-Latn-RS" b="1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</a:rPr>
              <a:t>Vrsta zaštite oklapanje/neprodorni</a:t>
            </a:r>
            <a:r>
              <a:rPr kumimoji="0" lang="hr-HR" altLang="sr-Latn-RS" b="1" i="0" u="none" strike="noStrike" kern="0" cap="none" spc="0" normalizeH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</a:rPr>
              <a:t> oklop - „Ex d”</a:t>
            </a:r>
            <a:br>
              <a:rPr kumimoji="0" lang="hr-HR" altLang="sr-Latn-RS" i="0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</a:rPr>
            </a:br>
            <a:endParaRPr kumimoji="0" lang="hr-HR" altLang="sr-Latn-RS" i="0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231E7ED-8C46-477C-B8B8-9E5CA7DA49C0}"/>
              </a:ext>
            </a:extLst>
          </p:cNvPr>
          <p:cNvSpPr/>
          <p:nvPr/>
        </p:nvSpPr>
        <p:spPr>
          <a:xfrm>
            <a:off x="1907704" y="5898758"/>
            <a:ext cx="55446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altLang="sr-Latn-RS" sz="1600" i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„Ex d” elektromotor 6 kV; 370 kW u EMP-u transporta nafte</a:t>
            </a:r>
            <a:endParaRPr lang="hr-HR" sz="1600" i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6D710FA-3557-495C-A702-E069BE6168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9670" y="1772816"/>
            <a:ext cx="5010150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5660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1754</TotalTime>
  <Words>1593</Words>
  <Application>Microsoft Office PowerPoint</Application>
  <PresentationFormat>On-screen Show (4:3)</PresentationFormat>
  <Paragraphs>257</Paragraphs>
  <Slides>24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4" baseType="lpstr">
      <vt:lpstr>Arial</vt:lpstr>
      <vt:lpstr>Arial Black</vt:lpstr>
      <vt:lpstr>Book Antiqua</vt:lpstr>
      <vt:lpstr>Calibri</vt:lpstr>
      <vt:lpstr>Lucida Sans</vt:lpstr>
      <vt:lpstr>Wingdings</vt:lpstr>
      <vt:lpstr>Wingdings 2</vt:lpstr>
      <vt:lpstr>Wingdings 3</vt:lpstr>
      <vt:lpstr>Apex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Semir Osmić</dc:creator>
  <cp:lastModifiedBy>Ivica Gavranić</cp:lastModifiedBy>
  <cp:revision>197</cp:revision>
  <cp:lastPrinted>2019-04-17T11:57:42Z</cp:lastPrinted>
  <dcterms:created xsi:type="dcterms:W3CDTF">2013-11-26T18:30:59Z</dcterms:created>
  <dcterms:modified xsi:type="dcterms:W3CDTF">2019-04-19T09:17:06Z</dcterms:modified>
</cp:coreProperties>
</file>