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8" r:id="rId3"/>
    <p:sldId id="383" r:id="rId4"/>
    <p:sldId id="382" r:id="rId5"/>
    <p:sldId id="384" r:id="rId6"/>
    <p:sldId id="329" r:id="rId7"/>
    <p:sldId id="385" r:id="rId8"/>
    <p:sldId id="388" r:id="rId9"/>
    <p:sldId id="387" r:id="rId10"/>
    <p:sldId id="389" r:id="rId11"/>
    <p:sldId id="386" r:id="rId12"/>
    <p:sldId id="379" r:id="rId13"/>
  </p:sldIdLst>
  <p:sldSz cx="9144000" cy="6858000" type="screen4x3"/>
  <p:notesSz cx="7099300" cy="10234613"/>
  <p:defaultTextStyle>
    <a:defPPr>
      <a:defRPr lang="sl-S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8080"/>
    <a:srgbClr val="FF9900"/>
    <a:srgbClr val="009999"/>
    <a:srgbClr val="FF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49" autoAdjust="0"/>
    <p:restoredTop sz="91205" autoAdjust="0"/>
  </p:normalViewPr>
  <p:slideViewPr>
    <p:cSldViewPr>
      <p:cViewPr varScale="1">
        <p:scale>
          <a:sx n="101" d="100"/>
          <a:sy n="101" d="100"/>
        </p:scale>
        <p:origin x="20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5D194F1E-5247-4BBF-8BE3-3342FC9F74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5FB203C0-7EAF-44E4-BA4E-014732F1FC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32" tIns="45717" rIns="91432" bIns="45717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DC6F442A-F1DA-4A20-848C-60E4FB26853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6509F5D9-A20C-4BBB-9103-E3EC99221D6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32" tIns="45717" rIns="91432" bIns="45717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D7B0DEF-3586-4632-BF4B-6BCC6F4148B1}" type="slidenum">
              <a:rPr lang="hr-HR"/>
              <a:pPr>
                <a:defRPr/>
              </a:pPr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FCA4F61E-B9DA-4BCF-81BD-15CA4BA770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defTabSz="947661" eaLnBrk="1" hangingPunct="1">
              <a:defRPr sz="1200"/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91577086-3301-4061-9336-5FA5A7A8092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>
            <a:lvl1pPr algn="r" defTabSz="947661" eaLnBrk="1" hangingPunct="1">
              <a:defRPr sz="1200"/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3FD673E-2D0C-4777-AFEF-94343CAFE35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6512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818DBD5A-109E-4F92-B4E2-36637125E93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0" tIns="47380" rIns="94760" bIns="4738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l-SI" noProof="0"/>
              <a:t>Kliknite, če želite urediti sloge besedila matrice</a:t>
            </a:r>
          </a:p>
          <a:p>
            <a:pPr lvl="1"/>
            <a:r>
              <a:rPr lang="en-GB" altLang="sl-SI" noProof="0"/>
              <a:t>Druga raven</a:t>
            </a:r>
          </a:p>
          <a:p>
            <a:pPr lvl="2"/>
            <a:r>
              <a:rPr lang="en-GB" altLang="sl-SI" noProof="0"/>
              <a:t>Tretja raven</a:t>
            </a:r>
          </a:p>
          <a:p>
            <a:pPr lvl="3"/>
            <a:r>
              <a:rPr lang="en-GB" altLang="sl-SI" noProof="0"/>
              <a:t>Četrta raven</a:t>
            </a:r>
          </a:p>
          <a:p>
            <a:pPr lvl="4"/>
            <a:r>
              <a:rPr lang="en-GB" altLang="sl-SI" noProof="0"/>
              <a:t>Peta raven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53BBA424-336B-42D9-8774-56D5EA594A5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defTabSz="947661" eaLnBrk="1" hangingPunct="1">
              <a:defRPr sz="1200"/>
            </a:lvl1pPr>
          </a:lstStyle>
          <a:p>
            <a:pPr>
              <a:defRPr/>
            </a:pPr>
            <a:endParaRPr lang="en-GB" altLang="sl-SI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EA5173D0-94B4-4C4B-9577-FDE0945CE9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760" tIns="47380" rIns="94760" bIns="47380" numCol="1" anchor="b" anchorCtr="0" compatLnSpc="1">
            <a:prstTxWarp prst="textNoShape">
              <a:avLst/>
            </a:prstTxWarp>
          </a:bodyPr>
          <a:lstStyle>
            <a:lvl1pPr algn="r" defTabSz="947661" eaLnBrk="1" hangingPunct="1">
              <a:defRPr sz="1200"/>
            </a:lvl1pPr>
          </a:lstStyle>
          <a:p>
            <a:pPr>
              <a:defRPr/>
            </a:pPr>
            <a:fld id="{A7C7002E-6B50-49B1-B6D3-E436BEAF9181}" type="slidenum">
              <a:rPr lang="en-GB" altLang="sl-SI"/>
              <a:pPr>
                <a:defRPr/>
              </a:pPr>
              <a:t>‹#›</a:t>
            </a:fld>
            <a:endParaRPr lang="en-GB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68500E3-932A-46E3-BB12-F397060235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B34BCED3-15AB-4B56-B45E-620BAD07C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/>
          </a:p>
        </p:txBody>
      </p:sp>
      <p:sp>
        <p:nvSpPr>
          <p:cNvPr id="5124" name="Označba mesta datuma 1">
            <a:extLst>
              <a:ext uri="{FF2B5EF4-FFF2-40B4-BE49-F238E27FC236}">
                <a16:creationId xmlns:a16="http://schemas.microsoft.com/office/drawing/2014/main" id="{AFB4BB1F-76D0-4A25-893A-0CF6126922A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5125" name="Označba mesta številke diapozitiva 3">
            <a:extLst>
              <a:ext uri="{FF2B5EF4-FFF2-40B4-BE49-F238E27FC236}">
                <a16:creationId xmlns:a16="http://schemas.microsoft.com/office/drawing/2014/main" id="{ED2DBFDC-8B5A-42E5-817A-592DFA4E1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F54095A-0CF0-45D8-823A-F5D3994ACFD8}" type="slidenum">
              <a:rPr lang="en-GB" altLang="sl-SI" smtClean="0"/>
              <a:pPr/>
              <a:t>1</a:t>
            </a:fld>
            <a:endParaRPr lang="en-GB" altLang="sl-SI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609E8C8-070C-4DDE-AD7B-854690891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2D7354D-2597-4357-8DBF-19023517C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9220" name="Označba mesta datuma 1">
            <a:extLst>
              <a:ext uri="{FF2B5EF4-FFF2-40B4-BE49-F238E27FC236}">
                <a16:creationId xmlns:a16="http://schemas.microsoft.com/office/drawing/2014/main" id="{091237FE-2877-4844-AEFF-F156E552A4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9221" name="Označba mesta številke diapozitiva 3">
            <a:extLst>
              <a:ext uri="{FF2B5EF4-FFF2-40B4-BE49-F238E27FC236}">
                <a16:creationId xmlns:a16="http://schemas.microsoft.com/office/drawing/2014/main" id="{9FF194EC-ED7E-4384-A8E4-5CF94AA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1CEA33-09C5-49EB-BD37-CEE883D0398E}" type="slidenum">
              <a:rPr lang="en-GB" altLang="sl-SI" smtClean="0"/>
              <a:pPr/>
              <a:t>10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966669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609E8C8-070C-4DDE-AD7B-854690891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2D7354D-2597-4357-8DBF-19023517C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9220" name="Označba mesta datuma 1">
            <a:extLst>
              <a:ext uri="{FF2B5EF4-FFF2-40B4-BE49-F238E27FC236}">
                <a16:creationId xmlns:a16="http://schemas.microsoft.com/office/drawing/2014/main" id="{091237FE-2877-4844-AEFF-F156E552A4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9221" name="Označba mesta številke diapozitiva 3">
            <a:extLst>
              <a:ext uri="{FF2B5EF4-FFF2-40B4-BE49-F238E27FC236}">
                <a16:creationId xmlns:a16="http://schemas.microsoft.com/office/drawing/2014/main" id="{9FF194EC-ED7E-4384-A8E4-5CF94AA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1CEA33-09C5-49EB-BD37-CEE883D0398E}" type="slidenum">
              <a:rPr lang="en-GB" altLang="sl-SI" smtClean="0"/>
              <a:pPr/>
              <a:t>11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4666212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B1AC07BA-B9A3-41B2-B0B1-DDAB84EC66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6763"/>
            <a:ext cx="5118100" cy="3838575"/>
          </a:xfrm>
          <a:ln/>
        </p:spPr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BAAE0DD2-10A0-4AAD-84AC-C977F66F4F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09613" y="4860925"/>
            <a:ext cx="5680075" cy="4603750"/>
          </a:xfrm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25604" name="Označba mesta datuma 1">
            <a:extLst>
              <a:ext uri="{FF2B5EF4-FFF2-40B4-BE49-F238E27FC236}">
                <a16:creationId xmlns:a16="http://schemas.microsoft.com/office/drawing/2014/main" id="{0E008F64-F792-452C-9D10-53028038395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25605" name="Označba mesta številke diapozitiva 3">
            <a:extLst>
              <a:ext uri="{FF2B5EF4-FFF2-40B4-BE49-F238E27FC236}">
                <a16:creationId xmlns:a16="http://schemas.microsoft.com/office/drawing/2014/main" id="{A83C5893-CC4F-4CBC-AF25-FB95BB0E52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B28E186-EB6F-4F03-9286-A6CDA713672D}" type="slidenum">
              <a:rPr lang="en-GB" altLang="sl-SI" smtClean="0"/>
              <a:pPr/>
              <a:t>12</a:t>
            </a:fld>
            <a:endParaRPr lang="en-GB" altLang="sl-S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E4B47FE-18F9-4DDF-8E61-8FAE0DC6A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84BF625-27B3-4B80-BAE1-3CDCA3E05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sz="1000" dirty="0"/>
          </a:p>
        </p:txBody>
      </p:sp>
      <p:sp>
        <p:nvSpPr>
          <p:cNvPr id="7172" name="Označba mesta datuma 1">
            <a:extLst>
              <a:ext uri="{FF2B5EF4-FFF2-40B4-BE49-F238E27FC236}">
                <a16:creationId xmlns:a16="http://schemas.microsoft.com/office/drawing/2014/main" id="{30A45FA9-5DA5-40B1-A832-A5D23C4DF1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7173" name="Označba mesta številke diapozitiva 3">
            <a:extLst>
              <a:ext uri="{FF2B5EF4-FFF2-40B4-BE49-F238E27FC236}">
                <a16:creationId xmlns:a16="http://schemas.microsoft.com/office/drawing/2014/main" id="{1D09111B-2F47-4BB2-AAB8-D9478BA7F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A5FDAB-0589-4DEC-887A-E613B110C24A}" type="slidenum">
              <a:rPr lang="en-GB" altLang="sl-SI" smtClean="0"/>
              <a:pPr/>
              <a:t>2</a:t>
            </a:fld>
            <a:endParaRPr lang="en-GB" altLang="sl-S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E4B47FE-18F9-4DDF-8E61-8FAE0DC6A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84BF625-27B3-4B80-BAE1-3CDCA3E05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sz="1000" dirty="0"/>
          </a:p>
        </p:txBody>
      </p:sp>
      <p:sp>
        <p:nvSpPr>
          <p:cNvPr id="7172" name="Označba mesta datuma 1">
            <a:extLst>
              <a:ext uri="{FF2B5EF4-FFF2-40B4-BE49-F238E27FC236}">
                <a16:creationId xmlns:a16="http://schemas.microsoft.com/office/drawing/2014/main" id="{30A45FA9-5DA5-40B1-A832-A5D23C4DF1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7173" name="Označba mesta številke diapozitiva 3">
            <a:extLst>
              <a:ext uri="{FF2B5EF4-FFF2-40B4-BE49-F238E27FC236}">
                <a16:creationId xmlns:a16="http://schemas.microsoft.com/office/drawing/2014/main" id="{1D09111B-2F47-4BB2-AAB8-D9478BA7F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A5FDAB-0589-4DEC-887A-E613B110C24A}" type="slidenum">
              <a:rPr lang="en-GB" altLang="sl-SI" smtClean="0"/>
              <a:pPr/>
              <a:t>3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1656923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E4B47FE-18F9-4DDF-8E61-8FAE0DC6A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84BF625-27B3-4B80-BAE1-3CDCA3E05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sz="1000" dirty="0"/>
          </a:p>
        </p:txBody>
      </p:sp>
      <p:sp>
        <p:nvSpPr>
          <p:cNvPr id="7172" name="Označba mesta datuma 1">
            <a:extLst>
              <a:ext uri="{FF2B5EF4-FFF2-40B4-BE49-F238E27FC236}">
                <a16:creationId xmlns:a16="http://schemas.microsoft.com/office/drawing/2014/main" id="{30A45FA9-5DA5-40B1-A832-A5D23C4DF1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7173" name="Označba mesta številke diapozitiva 3">
            <a:extLst>
              <a:ext uri="{FF2B5EF4-FFF2-40B4-BE49-F238E27FC236}">
                <a16:creationId xmlns:a16="http://schemas.microsoft.com/office/drawing/2014/main" id="{1D09111B-2F47-4BB2-AAB8-D9478BA7F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A5FDAB-0589-4DEC-887A-E613B110C24A}" type="slidenum">
              <a:rPr lang="en-GB" altLang="sl-SI" smtClean="0"/>
              <a:pPr/>
              <a:t>4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28354796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E4B47FE-18F9-4DDF-8E61-8FAE0DC6A9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F84BF625-27B3-4B80-BAE1-3CDCA3E05C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sz="1000" dirty="0"/>
          </a:p>
        </p:txBody>
      </p:sp>
      <p:sp>
        <p:nvSpPr>
          <p:cNvPr id="7172" name="Označba mesta datuma 1">
            <a:extLst>
              <a:ext uri="{FF2B5EF4-FFF2-40B4-BE49-F238E27FC236}">
                <a16:creationId xmlns:a16="http://schemas.microsoft.com/office/drawing/2014/main" id="{30A45FA9-5DA5-40B1-A832-A5D23C4DF1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7173" name="Označba mesta številke diapozitiva 3">
            <a:extLst>
              <a:ext uri="{FF2B5EF4-FFF2-40B4-BE49-F238E27FC236}">
                <a16:creationId xmlns:a16="http://schemas.microsoft.com/office/drawing/2014/main" id="{1D09111B-2F47-4BB2-AAB8-D9478BA7FF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1A5FDAB-0589-4DEC-887A-E613B110C24A}" type="slidenum">
              <a:rPr lang="en-GB" altLang="sl-SI" smtClean="0"/>
              <a:pPr/>
              <a:t>5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846773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609E8C8-070C-4DDE-AD7B-854690891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2D7354D-2597-4357-8DBF-19023517C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9220" name="Označba mesta datuma 1">
            <a:extLst>
              <a:ext uri="{FF2B5EF4-FFF2-40B4-BE49-F238E27FC236}">
                <a16:creationId xmlns:a16="http://schemas.microsoft.com/office/drawing/2014/main" id="{091237FE-2877-4844-AEFF-F156E552A4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9221" name="Označba mesta številke diapozitiva 3">
            <a:extLst>
              <a:ext uri="{FF2B5EF4-FFF2-40B4-BE49-F238E27FC236}">
                <a16:creationId xmlns:a16="http://schemas.microsoft.com/office/drawing/2014/main" id="{9FF194EC-ED7E-4384-A8E4-5CF94AA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1CEA33-09C5-49EB-BD37-CEE883D0398E}" type="slidenum">
              <a:rPr lang="en-GB" altLang="sl-SI" smtClean="0"/>
              <a:pPr/>
              <a:t>6</a:t>
            </a:fld>
            <a:endParaRPr lang="en-GB" altLang="sl-SI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609E8C8-070C-4DDE-AD7B-854690891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2D7354D-2597-4357-8DBF-19023517C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9220" name="Označba mesta datuma 1">
            <a:extLst>
              <a:ext uri="{FF2B5EF4-FFF2-40B4-BE49-F238E27FC236}">
                <a16:creationId xmlns:a16="http://schemas.microsoft.com/office/drawing/2014/main" id="{091237FE-2877-4844-AEFF-F156E552A4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9221" name="Označba mesta številke diapozitiva 3">
            <a:extLst>
              <a:ext uri="{FF2B5EF4-FFF2-40B4-BE49-F238E27FC236}">
                <a16:creationId xmlns:a16="http://schemas.microsoft.com/office/drawing/2014/main" id="{9FF194EC-ED7E-4384-A8E4-5CF94AA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1CEA33-09C5-49EB-BD37-CEE883D0398E}" type="slidenum">
              <a:rPr lang="en-GB" altLang="sl-SI" smtClean="0"/>
              <a:pPr/>
              <a:t>7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3070477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609E8C8-070C-4DDE-AD7B-854690891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2D7354D-2597-4357-8DBF-19023517C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9220" name="Označba mesta datuma 1">
            <a:extLst>
              <a:ext uri="{FF2B5EF4-FFF2-40B4-BE49-F238E27FC236}">
                <a16:creationId xmlns:a16="http://schemas.microsoft.com/office/drawing/2014/main" id="{091237FE-2877-4844-AEFF-F156E552A4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9221" name="Označba mesta številke diapozitiva 3">
            <a:extLst>
              <a:ext uri="{FF2B5EF4-FFF2-40B4-BE49-F238E27FC236}">
                <a16:creationId xmlns:a16="http://schemas.microsoft.com/office/drawing/2014/main" id="{9FF194EC-ED7E-4384-A8E4-5CF94AA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1CEA33-09C5-49EB-BD37-CEE883D0398E}" type="slidenum">
              <a:rPr lang="en-GB" altLang="sl-SI" smtClean="0"/>
              <a:pPr/>
              <a:t>8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42514251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609E8C8-070C-4DDE-AD7B-854690891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32D7354D-2597-4357-8DBF-19023517C6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sl-SI" dirty="0"/>
          </a:p>
        </p:txBody>
      </p:sp>
      <p:sp>
        <p:nvSpPr>
          <p:cNvPr id="9220" name="Označba mesta datuma 1">
            <a:extLst>
              <a:ext uri="{FF2B5EF4-FFF2-40B4-BE49-F238E27FC236}">
                <a16:creationId xmlns:a16="http://schemas.microsoft.com/office/drawing/2014/main" id="{091237FE-2877-4844-AEFF-F156E552A4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en-GB" altLang="sl-SI"/>
          </a:p>
        </p:txBody>
      </p:sp>
      <p:sp>
        <p:nvSpPr>
          <p:cNvPr id="9221" name="Označba mesta številke diapozitiva 3">
            <a:extLst>
              <a:ext uri="{FF2B5EF4-FFF2-40B4-BE49-F238E27FC236}">
                <a16:creationId xmlns:a16="http://schemas.microsoft.com/office/drawing/2014/main" id="{9FF194EC-ED7E-4384-A8E4-5CF94AA862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461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461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D1CEA33-09C5-49EB-BD37-CEE883D0398E}" type="slidenum">
              <a:rPr lang="en-GB" altLang="sl-SI" smtClean="0"/>
              <a:pPr/>
              <a:t>9</a:t>
            </a:fld>
            <a:endParaRPr lang="en-GB" altLang="sl-SI"/>
          </a:p>
        </p:txBody>
      </p:sp>
    </p:spTree>
    <p:extLst>
      <p:ext uri="{BB962C8B-B14F-4D97-AF65-F5344CB8AC3E}">
        <p14:creationId xmlns:p14="http://schemas.microsoft.com/office/powerpoint/2010/main" val="566980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1955572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PoljeZBesedilom 1">
            <a:extLst>
              <a:ext uri="{FF2B5EF4-FFF2-40B4-BE49-F238E27FC236}">
                <a16:creationId xmlns:a16="http://schemas.microsoft.com/office/drawing/2014/main" id="{E884D360-5466-41C7-8CCC-E4BFE9427CD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492500" y="6669088"/>
            <a:ext cx="287338" cy="1889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sl-SI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martin.volmajer@ivd.si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#_ftnref1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#_ftnref1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>
            <a:extLst>
              <a:ext uri="{FF2B5EF4-FFF2-40B4-BE49-F238E27FC236}">
                <a16:creationId xmlns:a16="http://schemas.microsoft.com/office/drawing/2014/main" id="{B68719E5-BEF3-4944-BB11-CD5E14DCC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700D7694-A14F-460C-B328-5595CED02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2124542"/>
            <a:ext cx="835183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eaLnBrk="1" hangingPunct="1">
              <a:defRPr/>
            </a:pPr>
            <a:r>
              <a:rPr lang="hr-HR" sz="4000" b="1" cap="all" dirty="0">
                <a:solidFill>
                  <a:srgbClr val="FF0000"/>
                </a:solidFill>
              </a:rPr>
              <a:t>Skladištenje lož ulja – protueksplozijska zaštita da ili ne?</a:t>
            </a:r>
          </a:p>
        </p:txBody>
      </p:sp>
      <p:sp>
        <p:nvSpPr>
          <p:cNvPr id="4100" name="Text Box 7">
            <a:extLst>
              <a:ext uri="{FF2B5EF4-FFF2-40B4-BE49-F238E27FC236}">
                <a16:creationId xmlns:a16="http://schemas.microsoft.com/office/drawing/2014/main" id="{8FAA7E36-9DAE-4DC7-A7BF-D97A02CAF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3" y="5124295"/>
            <a:ext cx="47529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l-SI" altLang="sl-SI" sz="3600" b="1" dirty="0">
                <a:solidFill>
                  <a:srgbClr val="008080"/>
                </a:solidFill>
                <a:latin typeface="Calibri" panose="020F0502020204030204" pitchFamily="34" charset="0"/>
              </a:rPr>
              <a:t>Martin Volmajer</a:t>
            </a:r>
          </a:p>
        </p:txBody>
      </p:sp>
      <p:pic>
        <p:nvPicPr>
          <p:cNvPr id="4101" name="Slika 1">
            <a:extLst>
              <a:ext uri="{FF2B5EF4-FFF2-40B4-BE49-F238E27FC236}">
                <a16:creationId xmlns:a16="http://schemas.microsoft.com/office/drawing/2014/main" id="{782D6CF5-3FF7-417A-B660-27EF515086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84800"/>
            <a:ext cx="2500312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C6A5B231-F754-48E3-9048-784D22BD5D7D}"/>
              </a:ext>
            </a:extLst>
          </p:cNvPr>
          <p:cNvSpPr/>
          <p:nvPr/>
        </p:nvSpPr>
        <p:spPr>
          <a:xfrm>
            <a:off x="2987823" y="5612807"/>
            <a:ext cx="612124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altLang="sl-SI" dirty="0"/>
              <a:t>Inštitut za varstvo pri delu in varstvo okolja Maribor, Valvasorjeva ulica 73, Maribor</a:t>
            </a:r>
          </a:p>
          <a:p>
            <a:r>
              <a:rPr lang="sl-SI" altLang="sl-SI" dirty="0">
                <a:hlinkClick r:id="rId4"/>
              </a:rPr>
              <a:t>martin.volmajer@ivd.si</a:t>
            </a:r>
            <a:r>
              <a:rPr lang="sl-SI" altLang="sl-SI" sz="2400" dirty="0"/>
              <a:t> </a:t>
            </a:r>
            <a:endParaRPr lang="sl-S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8AF02C2-C59B-4354-98CF-9AF4AD72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B733656A-0302-4F13-B93C-551E424AD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9208" y="115888"/>
            <a:ext cx="72729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Varijanta 2: </a:t>
            </a:r>
            <a:r>
              <a:rPr lang="hr-HR" altLang="sl-SI" sz="2200" b="1" dirty="0">
                <a:solidFill>
                  <a:schemeClr val="bg1"/>
                </a:solidFill>
              </a:rPr>
              <a:t>Definirane EX zone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AB7F1212-F241-4C7B-8D58-9EA8F56FF5F7}"/>
              </a:ext>
            </a:extLst>
          </p:cNvPr>
          <p:cNvSpPr/>
          <p:nvPr/>
        </p:nvSpPr>
        <p:spPr>
          <a:xfrm>
            <a:off x="53380" y="653540"/>
            <a:ext cx="89111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008080"/>
                </a:solidFill>
              </a:rPr>
              <a:t>U drugom primjeru izvode se samo minimalne mjere za sprečavanje stvaranja eksplozijske smjese, kao na primjer:</a:t>
            </a:r>
            <a:endParaRPr lang="sl-SI" sz="2400" b="1" dirty="0">
              <a:solidFill>
                <a:srgbClr val="008080"/>
              </a:solidFill>
            </a:endParaRPr>
          </a:p>
          <a:p>
            <a:pPr marL="885825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008080"/>
                </a:solidFill>
              </a:rPr>
              <a:t>U rezervoare može se točiti samo lož ulje.</a:t>
            </a:r>
            <a:endParaRPr lang="sl-SI" sz="2400" b="1" dirty="0">
              <a:solidFill>
                <a:srgbClr val="008080"/>
              </a:solidFill>
            </a:endParaRPr>
          </a:p>
          <a:p>
            <a:pPr marL="885825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008080"/>
                </a:solidFill>
              </a:rPr>
              <a:t>Rezervoari moraju biti ukopani.</a:t>
            </a:r>
            <a:endParaRPr lang="sl-SI" sz="2400" b="1" dirty="0">
              <a:solidFill>
                <a:srgbClr val="008080"/>
              </a:solidFill>
            </a:endParaRPr>
          </a:p>
          <a:p>
            <a:pPr marL="885825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008080"/>
                </a:solidFill>
              </a:rPr>
              <a:t>Kontrola suhog rada crpki.</a:t>
            </a:r>
            <a:endParaRPr lang="sl-SI" sz="2400" b="1" dirty="0">
              <a:solidFill>
                <a:srgbClr val="008080"/>
              </a:solidFill>
            </a:endParaRPr>
          </a:p>
          <a:p>
            <a:pPr marL="885825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sl-SI" sz="2400" b="1" dirty="0">
              <a:solidFill>
                <a:srgbClr val="00808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374B2CE9-C5B4-4423-9207-9D970A798D66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2" t="17747" r="14604" b="13083"/>
          <a:stretch/>
        </p:blipFill>
        <p:spPr bwMode="auto">
          <a:xfrm>
            <a:off x="539552" y="2594386"/>
            <a:ext cx="8280920" cy="3858949"/>
          </a:xfrm>
          <a:prstGeom prst="rect">
            <a:avLst/>
          </a:prstGeom>
          <a:ln w="63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77035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8AF02C2-C59B-4354-98CF-9AF4AD72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D8663B38-096E-4BE0-A2C5-D0DA29D8E225}"/>
              </a:ext>
            </a:extLst>
          </p:cNvPr>
          <p:cNvSpPr/>
          <p:nvPr/>
        </p:nvSpPr>
        <p:spPr>
          <a:xfrm>
            <a:off x="575556" y="1772816"/>
            <a:ext cx="799288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28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Rizik od eksplozije u primjeru 2 veoma je nizak i sukladan trenutačnom stanjem najboljih raspoloživih tehnika. Naime, ako dođe do stvaranja eksplozijske smjese, ugrađena oprema ne bi smjela uzrokovati paljenja, pa je pojava eksplozije skoro neočekivana.</a:t>
            </a:r>
            <a:endParaRPr lang="sl-SI" sz="28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 Box 6">
            <a:extLst>
              <a:ext uri="{FF2B5EF4-FFF2-40B4-BE49-F238E27FC236}">
                <a16:creationId xmlns:a16="http://schemas.microsoft.com/office/drawing/2014/main" id="{2EBD0FA9-D2FE-4556-966C-0FCD26D21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15888"/>
            <a:ext cx="72729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Varijanta 2: </a:t>
            </a:r>
            <a:r>
              <a:rPr lang="hr-HR" altLang="sl-SI" sz="2200" b="1" dirty="0">
                <a:solidFill>
                  <a:schemeClr val="bg1"/>
                </a:solidFill>
              </a:rPr>
              <a:t>PREOSTALI RIZIKO</a:t>
            </a:r>
          </a:p>
        </p:txBody>
      </p:sp>
    </p:spTree>
    <p:extLst>
      <p:ext uri="{BB962C8B-B14F-4D97-AF65-F5344CB8AC3E}">
        <p14:creationId xmlns:p14="http://schemas.microsoft.com/office/powerpoint/2010/main" val="3373661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8788FE2D-B16B-404C-A7E0-897784EBB5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1341438"/>
            <a:ext cx="8424863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47675" indent="-3587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endParaRPr lang="en-GB" altLang="sl-SI" sz="2800"/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F1DB93A1-DF3B-416A-A59F-1BFE93095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15888"/>
            <a:ext cx="691356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Zaključak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90B0FB5C-F21F-4764-BD2D-A915AB61B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337" y="1003757"/>
            <a:ext cx="85693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l-SI" sz="2800" b="1" dirty="0">
                <a:solidFill>
                  <a:srgbClr val="008080"/>
                </a:solidFill>
              </a:rPr>
              <a:t>Na kraju objekt se gradi u varijanti 2!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hr-HR" altLang="sl-SI" sz="2800" b="1" dirty="0">
              <a:solidFill>
                <a:srgbClr val="00808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l-SI" sz="2800" b="1" dirty="0">
                <a:solidFill>
                  <a:srgbClr val="008080"/>
                </a:solidFill>
              </a:rPr>
              <a:t>Utvrđeno je, da gotovo nema razlika u troškovima, ali su organizacijske mjere koje bi trebali provesti u varijanti 1 složenije i ponekad skoro nemoguće za izvođenje.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hr-HR" altLang="sl-SI" sz="2800" b="1" dirty="0">
              <a:solidFill>
                <a:srgbClr val="008080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hr-HR" altLang="sl-SI" sz="2800" b="1" dirty="0">
                <a:solidFill>
                  <a:srgbClr val="008080"/>
                </a:solidFill>
              </a:rPr>
              <a:t>Investitor i izvođač na kraju su se odlučili za varijantu 1, koja je izrađena sa trenutačno najboljim raspoloživim tehnikama i osigurava sigurno radno okruženje i sprečava nesreće na najmanju moguću razinu.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D992E217-3CCA-41B2-A58B-8A572348A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6148" name="Text Box 6">
            <a:extLst>
              <a:ext uri="{FF2B5EF4-FFF2-40B4-BE49-F238E27FC236}">
                <a16:creationId xmlns:a16="http://schemas.microsoft.com/office/drawing/2014/main" id="{F179F7D0-DF26-47DB-9D3A-84CB7480B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146479"/>
            <a:ext cx="69135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Uvod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C44E14B-0597-4027-9F6F-DFD9A6F06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6894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7075770D-DF5D-4DCB-8C65-83C247B76A2B}"/>
              </a:ext>
            </a:extLst>
          </p:cNvPr>
          <p:cNvSpPr/>
          <p:nvPr/>
        </p:nvSpPr>
        <p:spPr>
          <a:xfrm>
            <a:off x="179512" y="1394720"/>
            <a:ext cx="878497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 Republici Sloveniji  nema propisa koji bi egzaktno definirao zahtjeve za izgradnju skladišta lož ulja u smislu protueksplozijske zaštite, pa se u tom kontekstu koristi samo Pravilnik o protueksplozijskoj zaštiti (direktiva 1999/92/EZ i direktivu 2014/34/EU).</a:t>
            </a:r>
          </a:p>
          <a:p>
            <a:pPr algn="just">
              <a:spcAft>
                <a:spcPts val="0"/>
              </a:spcAft>
            </a:pPr>
            <a:r>
              <a:rPr lang="hr-HR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r>
              <a:rPr lang="hr-H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Prema Pravilniku o protueksplozijskoj zaštiti poslodavac treba: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hr-H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procijeniti rizik od eksplozije</a:t>
            </a: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hr-H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izraditi Ex elaborat – </a:t>
            </a:r>
            <a:r>
              <a:rPr lang="hr-HR" sz="2200" b="1" dirty="0">
                <a:ea typeface="Calibri" panose="020F0502020204030204" pitchFamily="34" charset="0"/>
                <a:cs typeface="Times New Roman" panose="02020603050405020304" pitchFamily="18" charset="0"/>
              </a:rPr>
              <a:t>definiranje Ex zona, odnosno utvrda da te nisu potrebne i definiranje svih mjera protueksplozijske zaštite</a:t>
            </a:r>
            <a:r>
              <a:rPr lang="hr-HR" sz="2400" b="1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D992E217-3CCA-41B2-A58B-8A572348A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6148" name="Text Box 6">
            <a:extLst>
              <a:ext uri="{FF2B5EF4-FFF2-40B4-BE49-F238E27FC236}">
                <a16:creationId xmlns:a16="http://schemas.microsoft.com/office/drawing/2014/main" id="{F179F7D0-DF26-47DB-9D3A-84CB7480B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146479"/>
            <a:ext cx="69135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Potrebe za pripremu EX elaborata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C44E14B-0597-4027-9F6F-DFD9A6F06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6894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64AA44E5-58D6-417A-91FE-9E7F58FE4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9626" y="5697963"/>
            <a:ext cx="30168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9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[</a:t>
            </a:r>
            <a:r>
              <a:rPr kumimoji="0" lang="sl-SI" altLang="sl-SI" sz="9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1]</a:t>
            </a:r>
            <a:r>
              <a:rPr kumimoji="0" lang="hr-HR" altLang="sl-SI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hr-HR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2A8A6A19-6598-4E59-9B39-9D9C1D603B6A}"/>
              </a:ext>
            </a:extLst>
          </p:cNvPr>
          <p:cNvSpPr txBox="1"/>
          <p:nvPr/>
        </p:nvSpPr>
        <p:spPr>
          <a:xfrm>
            <a:off x="251520" y="988220"/>
            <a:ext cx="842573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600" b="1" dirty="0">
                <a:solidFill>
                  <a:srgbClr val="008080"/>
                </a:solidFill>
              </a:rPr>
              <a:t>Kada su potrebne mjere protueksplozijske zaštite:</a:t>
            </a:r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600" b="1" dirty="0">
                <a:solidFill>
                  <a:srgbClr val="008080"/>
                </a:solidFill>
              </a:rPr>
              <a:t> Temperatura je iznad temperature plamišta</a:t>
            </a:r>
          </a:p>
          <a:p>
            <a:pPr marL="1438275" lvl="2"/>
            <a:r>
              <a:rPr lang="hr-HR" sz="2000" b="1" dirty="0" err="1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Non</a:t>
            </a:r>
            <a:r>
              <a:rPr lang="hr-HR" sz="20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binding</a:t>
            </a:r>
            <a:r>
              <a:rPr lang="hr-HR" sz="20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guideliness</a:t>
            </a:r>
            <a:r>
              <a:rPr lang="hr-HR" sz="20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1992/99/EZ za sprečavanje paljenja eksplozijske smjese preporučuje se osiguravanje temperature tekućine koja sastoji iz više različitih komponenta minimalno 15°C ispod plamišta, a SIST EN 60079-32-1 (</a:t>
            </a:r>
            <a:r>
              <a:rPr lang="hr-HR" sz="2000" b="1" dirty="0" err="1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Annex</a:t>
            </a:r>
            <a:r>
              <a:rPr lang="hr-HR" sz="20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C) za sprečavanje paljenja eksplozijske smjese preporučuje se osiguravanje temperature tekućine koja sastoji iz više različitih komponenta minimalno 11°C ispod plamišta.</a:t>
            </a:r>
          </a:p>
          <a:p>
            <a:pPr marL="1257300" lvl="2" indent="-342900">
              <a:buFont typeface="Wingdings" panose="05000000000000000000" pitchFamily="2" charset="2"/>
              <a:buChar char="q"/>
            </a:pPr>
            <a:r>
              <a:rPr lang="hr-HR" sz="2600" b="1" dirty="0">
                <a:solidFill>
                  <a:srgbClr val="008080"/>
                </a:solidFill>
              </a:rPr>
              <a:t> Gorljive tekućine prisutne su u obliku fine magle (aerosola)</a:t>
            </a:r>
          </a:p>
        </p:txBody>
      </p:sp>
    </p:spTree>
    <p:extLst>
      <p:ext uri="{BB962C8B-B14F-4D97-AF65-F5344CB8AC3E}">
        <p14:creationId xmlns:p14="http://schemas.microsoft.com/office/powerpoint/2010/main" val="2752277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D992E217-3CCA-41B2-A58B-8A572348A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6148" name="Text Box 6">
            <a:extLst>
              <a:ext uri="{FF2B5EF4-FFF2-40B4-BE49-F238E27FC236}">
                <a16:creationId xmlns:a16="http://schemas.microsoft.com/office/drawing/2014/main" id="{F179F7D0-DF26-47DB-9D3A-84CB7480B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146479"/>
            <a:ext cx="69135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Svojstva lož ulja</a:t>
            </a:r>
          </a:p>
        </p:txBody>
      </p:sp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9ECCF286-AA19-46D6-B88C-1CA6BD5C5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3944053"/>
              </p:ext>
            </p:extLst>
          </p:nvPr>
        </p:nvGraphicFramePr>
        <p:xfrm>
          <a:off x="647564" y="1661160"/>
          <a:ext cx="7848872" cy="3535680"/>
        </p:xfrm>
        <a:graphic>
          <a:graphicData uri="http://schemas.openxmlformats.org/drawingml/2006/table">
            <a:tbl>
              <a:tblPr firstRow="1" firstCol="1" bandRow="1"/>
              <a:tblGrid>
                <a:gridCol w="3744416">
                  <a:extLst>
                    <a:ext uri="{9D8B030D-6E8A-4147-A177-3AD203B41FA5}">
                      <a16:colId xmlns:a16="http://schemas.microsoft.com/office/drawing/2014/main" val="1489366754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2881387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Plamište: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&gt;55°C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hr-HR" altLang="sl-SI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Dodatkom 1% benzina plamište pada na 44°C,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kumimoji="0" lang="hr-HR" altLang="sl-SI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 dodatkom 4% benzina na 14°C</a:t>
                      </a:r>
                      <a:endParaRPr lang="hr-HR" sz="1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031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Eksplozijske granice: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0,6-6,5 vol%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8254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Tlak para  na 40°C: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0,4 </a:t>
                      </a:r>
                      <a:r>
                        <a:rPr lang="hr-HR" sz="16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kPa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087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Temperatura paljenja: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&gt; 200°C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88356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Temperaturni razred: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T3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7045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Grupa plinova: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IIA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4786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Točka tečenja: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≤</a:t>
                      </a: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9°C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8419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Vrelište: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160-385°C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84372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Relativna gustoća tekućine (voda=1)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0,82-0,86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52428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Relativna gustoća para (zrak=1)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6790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Viskoznost: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2,5-6 mm</a:t>
                      </a:r>
                      <a:r>
                        <a:rPr lang="hr-HR" sz="1600" baseline="30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/s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67152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Toplina izgaranja: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42,5 MJ/kg</a:t>
                      </a:r>
                      <a:endParaRPr lang="sl-SI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51320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hr-HR" sz="16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Električna provodljivost: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r-HR" sz="16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neprovodna tekućina</a:t>
                      </a:r>
                      <a:endParaRPr lang="sl-SI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4428582"/>
                  </a:ext>
                </a:extLst>
              </a:tr>
            </a:tbl>
          </a:graphicData>
        </a:graphic>
      </p:graphicFrame>
      <p:sp>
        <p:nvSpPr>
          <p:cNvPr id="7" name="Rectangle 8">
            <a:extLst>
              <a:ext uri="{FF2B5EF4-FFF2-40B4-BE49-F238E27FC236}">
                <a16:creationId xmlns:a16="http://schemas.microsoft.com/office/drawing/2014/main" id="{EC44E14B-0597-4027-9F6F-DFD9A6F06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6894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64AA44E5-58D6-417A-91FE-9E7F58FE4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9626" y="5697963"/>
            <a:ext cx="301686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9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[</a:t>
            </a:r>
            <a:r>
              <a:rPr kumimoji="0" lang="sl-SI" altLang="sl-SI" sz="900" b="0" i="0" u="none" strike="noStrike" cap="none" normalizeH="0" baseline="30000" dirty="0" bmk="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1]</a:t>
            </a:r>
            <a:r>
              <a:rPr kumimoji="0" lang="hr-HR" altLang="sl-SI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kumimoji="0" lang="hr-HR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93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D992E217-3CCA-41B2-A58B-8A572348A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6148" name="Text Box 6">
            <a:extLst>
              <a:ext uri="{FF2B5EF4-FFF2-40B4-BE49-F238E27FC236}">
                <a16:creationId xmlns:a16="http://schemas.microsoft.com/office/drawing/2014/main" id="{F179F7D0-DF26-47DB-9D3A-84CB7480B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688" y="146479"/>
            <a:ext cx="6913562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Zašto ovaj referat?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C44E14B-0597-4027-9F6F-DFD9A6F06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76" y="6894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sl-SI" altLang="sl-SI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ravokotnik 9">
            <a:extLst>
              <a:ext uri="{FF2B5EF4-FFF2-40B4-BE49-F238E27FC236}">
                <a16:creationId xmlns:a16="http://schemas.microsoft.com/office/drawing/2014/main" id="{7075770D-DF5D-4DCB-8C65-83C247B76A2B}"/>
              </a:ext>
            </a:extLst>
          </p:cNvPr>
          <p:cNvSpPr/>
          <p:nvPr/>
        </p:nvSpPr>
        <p:spPr>
          <a:xfrm>
            <a:off x="251520" y="836712"/>
            <a:ext cx="87849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Poduzeće preuzima posao po sistemu „Ključ u ruke”.</a:t>
            </a:r>
          </a:p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Poduzeće naruči Dokument o zaštiti od eksplozije (Ex elaborat), a želi, da se u njemu dokaže, da Ex zona ne treba, pa se može ugraditi </a:t>
            </a:r>
            <a:r>
              <a:rPr lang="hr-HR" sz="2400" b="1" dirty="0" err="1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neEX</a:t>
            </a:r>
            <a:r>
              <a:rPr lang="hr-HR" sz="24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oprema. </a:t>
            </a:r>
          </a:p>
          <a:p>
            <a:pPr algn="just">
              <a:spcAft>
                <a:spcPts val="0"/>
              </a:spcAft>
            </a:pPr>
            <a:endParaRPr lang="hr-HR" sz="2400" b="1" dirty="0">
              <a:solidFill>
                <a:srgbClr val="00808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hr-HR" sz="2400" b="1" dirty="0">
              <a:solidFill>
                <a:srgbClr val="00808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Problem nastupi, jer u zaključku procjene rizika napišemo: </a:t>
            </a:r>
            <a:r>
              <a:rPr lang="hr-HR" dirty="0"/>
              <a:t>„U slučaju, da su ispunjeni svi gornji zahtjevi skladište može se definirati kao eksplozijski neugrožena prostorija, ali je preostali rizik od eksplozije u tom slučaju još uvijek veoma visok. Naime, svako najmanje odstupanje od izvođenja gornji mjera (plamište goriva je niže od 55°C, puštanje goriva, zagrijavanje para goriva u cjevovodima…) može dovesti do eksplozije ili požara s </a:t>
            </a:r>
            <a:r>
              <a:rPr lang="hr-HR" b="1" dirty="0">
                <a:solidFill>
                  <a:srgbClr val="FF0000"/>
                </a:solidFill>
              </a:rPr>
              <a:t>katastrofalnim posljedicama </a:t>
            </a:r>
            <a:r>
              <a:rPr lang="hr-HR" dirty="0">
                <a:solidFill>
                  <a:srgbClr val="FF0000"/>
                </a:solidFill>
              </a:rPr>
              <a:t>(potpuno uništenje skladišta i ljudske žrtve)</a:t>
            </a:r>
            <a:r>
              <a:rPr lang="hr-HR" dirty="0"/>
              <a:t>.” </a:t>
            </a:r>
            <a:endParaRPr lang="hr-HR" sz="2400" dirty="0">
              <a:solidFill>
                <a:srgbClr val="FF99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ali se niti poduzeće, koje je naručilo EX elaborati, niti investitor ne slaže sa ovim zapisom.</a:t>
            </a:r>
          </a:p>
        </p:txBody>
      </p:sp>
    </p:spTree>
    <p:extLst>
      <p:ext uri="{BB962C8B-B14F-4D97-AF65-F5344CB8AC3E}">
        <p14:creationId xmlns:p14="http://schemas.microsoft.com/office/powerpoint/2010/main" val="582214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8AF02C2-C59B-4354-98CF-9AF4AD72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B733656A-0302-4F13-B93C-551E424AD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115888"/>
            <a:ext cx="6913563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Iskustveni primjer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B8283A67-3281-41EB-A123-BBE10FF727F2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2" t="20705" r="26609" b="22639"/>
          <a:stretch/>
        </p:blipFill>
        <p:spPr bwMode="auto">
          <a:xfrm>
            <a:off x="467544" y="724086"/>
            <a:ext cx="7128792" cy="4248472"/>
          </a:xfrm>
          <a:prstGeom prst="rect">
            <a:avLst/>
          </a:prstGeom>
          <a:ln w="63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Pravokotnik 1">
            <a:extLst>
              <a:ext uri="{FF2B5EF4-FFF2-40B4-BE49-F238E27FC236}">
                <a16:creationId xmlns:a16="http://schemas.microsoft.com/office/drawing/2014/main" id="{19F78AB9-CF7D-44F3-A3E8-D2682A2018DC}"/>
              </a:ext>
            </a:extLst>
          </p:cNvPr>
          <p:cNvSpPr/>
          <p:nvPr/>
        </p:nvSpPr>
        <p:spPr>
          <a:xfrm>
            <a:off x="323527" y="5031482"/>
            <a:ext cx="86410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ea typeface="Calibri" panose="020F0502020204030204" pitchFamily="34" charset="0"/>
                <a:cs typeface="Times New Roman" panose="02020603050405020304" pitchFamily="18" charset="0"/>
              </a:rPr>
              <a:t>1-priključak za punjenje, 2-vračanje para u autocisternu, 3- </a:t>
            </a:r>
            <a:r>
              <a:rPr lang="hr-HR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armatura otporna na proboj plamena (</a:t>
            </a:r>
            <a:r>
              <a:rPr lang="hr-HR" dirty="0" err="1">
                <a:ea typeface="Calibri" panose="020F0502020204030204" pitchFamily="34" charset="0"/>
                <a:cs typeface="Times New Roman" panose="02020603050405020304" pitchFamily="18" charset="0"/>
              </a:rPr>
              <a:t>flame</a:t>
            </a:r>
            <a:r>
              <a:rPr lang="hr-HR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dirty="0" err="1">
                <a:ea typeface="Calibri" panose="020F0502020204030204" pitchFamily="34" charset="0"/>
                <a:cs typeface="Times New Roman" panose="02020603050405020304" pitchFamily="18" charset="0"/>
              </a:rPr>
              <a:t>arrester</a:t>
            </a:r>
            <a:r>
              <a:rPr lang="hr-HR" dirty="0">
                <a:ea typeface="Calibri" panose="020F0502020204030204" pitchFamily="34" charset="0"/>
                <a:cs typeface="Times New Roman" panose="02020603050405020304" pitchFamily="18" charset="0"/>
              </a:rPr>
              <a:t>), 4- pumpa za dobavu lož ulja u rezervoar, 5-sigurnostni ventil, 6-pumpa za dobavu lož ulja do potrošača, 7- dovod lož ulja do potrošača, 8- odušak, 9-sonda nivoa, 10- rezervoar, 11- sustav za kontrolu tijesnosti rezervoara</a:t>
            </a:r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8AF02C2-C59B-4354-98CF-9AF4AD72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B733656A-0302-4F13-B93C-551E424AD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15888"/>
            <a:ext cx="72729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Varijanta 1: </a:t>
            </a:r>
            <a:r>
              <a:rPr lang="hr-HR" altLang="sl-SI" sz="2200" b="1" dirty="0">
                <a:solidFill>
                  <a:schemeClr val="bg1"/>
                </a:solidFill>
              </a:rPr>
              <a:t>Sprečavanje stvaranja Ex smjese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AB7F1212-F241-4C7B-8D58-9EA8F56FF5F7}"/>
              </a:ext>
            </a:extLst>
          </p:cNvPr>
          <p:cNvSpPr/>
          <p:nvPr/>
        </p:nvSpPr>
        <p:spPr>
          <a:xfrm>
            <a:off x="53380" y="653540"/>
            <a:ext cx="89111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Da bi se spriječila pojava eksplozijske smjese:</a:t>
            </a:r>
            <a:endParaRPr lang="sl-SI" sz="2400" b="1" dirty="0">
              <a:solidFill>
                <a:srgbClr val="00808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5825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lož ulje i pare ne smiju se zagrijati iznad 44° C,</a:t>
            </a:r>
            <a:endParaRPr lang="sl-SI" sz="2400" b="1" dirty="0">
              <a:solidFill>
                <a:srgbClr val="00808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85825" indent="-342900" algn="just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00808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lož ulje ne smije se pojaviti u obliku fine raspršene magle (aerosola)!</a:t>
            </a:r>
            <a:endParaRPr lang="sl-SI" sz="2400" b="1" dirty="0">
              <a:solidFill>
                <a:srgbClr val="00808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016CC04-A78A-451D-B18D-A467EA1AFC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2394140"/>
            <a:ext cx="8964488" cy="4431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Mjere potrebne za osiguravanje gornjih zahtijeva su: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Plamište lož ulja mora biti iznad 55°C. 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Temperatura lož ulja u autocisterni ne smije biti iznad 44°C. 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Temperatura lož ulja in njegovih para unutar cijevi i rezervoara ne smije biti iznad 44°C.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Temperatura lož ulja u pumpi ne smije biti iznad 44°C.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Unutar pumpe ne smiju se pojaviti pare lož ulja.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spojnim mjestima ne smije se pojaviti fina raspršena magla!</a:t>
            </a:r>
            <a:r>
              <a:rPr kumimoji="0" lang="hr-HR" altLang="sl-SI" sz="2400" b="1" i="0" u="none" strike="noStrike" cap="none" normalizeH="0" baseline="3000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hr-HR" altLang="sl-SI" sz="2400" b="1" i="0" u="none" strike="noStrike" cap="none" normalizeH="0" baseline="0" dirty="0">
                <a:ln>
                  <a:noFill/>
                </a:ln>
                <a:solidFill>
                  <a:srgbClr val="FF66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Odušci iz sigurnosnih ventila ne smiju se voditi na prosto.</a:t>
            </a:r>
            <a:endParaRPr kumimoji="0" lang="sl-SI" altLang="sl-SI" sz="2400" b="1" i="0" u="none" strike="noStrike" cap="none" normalizeH="0" baseline="0" dirty="0">
              <a:ln>
                <a:noFill/>
              </a:ln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93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8AF02C2-C59B-4354-98CF-9AF4AD72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B733656A-0302-4F13-B93C-551E424AD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15888"/>
            <a:ext cx="72729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>
                <a:solidFill>
                  <a:schemeClr val="bg1"/>
                </a:solidFill>
              </a:rPr>
              <a:t>Varijanta 1: </a:t>
            </a:r>
            <a:r>
              <a:rPr lang="hr-HR" altLang="sl-SI" sz="2200" b="1" dirty="0">
                <a:solidFill>
                  <a:schemeClr val="bg1"/>
                </a:solidFill>
              </a:rPr>
              <a:t>Sprečavanje stvaranja Ex smjese</a:t>
            </a:r>
          </a:p>
        </p:txBody>
      </p:sp>
      <p:sp>
        <p:nvSpPr>
          <p:cNvPr id="4" name="Pravokotnik 3">
            <a:extLst>
              <a:ext uri="{FF2B5EF4-FFF2-40B4-BE49-F238E27FC236}">
                <a16:creationId xmlns:a16="http://schemas.microsoft.com/office/drawing/2014/main" id="{74328F0D-37B5-45E3-BEF1-C990264875D7}"/>
              </a:ext>
            </a:extLst>
          </p:cNvPr>
          <p:cNvSpPr/>
          <p:nvPr/>
        </p:nvSpPr>
        <p:spPr>
          <a:xfrm>
            <a:off x="179511" y="836712"/>
            <a:ext cx="8785101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Dostavlja samo lož ulje, koje ima sigurno plamište iznad 55°C!</a:t>
            </a:r>
            <a:endParaRPr lang="sl-SI" sz="22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Potrebno je mjerenje temperature goriva unutar autocisterne prije istakanja!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Nadzemne cijevi moraju biti izolirane odnosno prekrivene, da se sprečava zagrijanije lož ulja i njegovih para iznad 44°C. (SIL sustav)</a:t>
            </a: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Rezervoari moraju biti ukopani!</a:t>
            </a:r>
            <a:endParaRPr lang="sl-SI" sz="22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Mjerenje temperature lož ulja u pumpi. U slučaju, da temperatura dosegne 44°C, potrebno je zaustaviti rad pumpe! (SIL sustav)</a:t>
            </a:r>
            <a:endParaRPr lang="sl-SI" sz="22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Nadzor prisutnosti tekućine iza pumpe – sprečavanje rada pumpe bez tekućine. Isključenje pumpe u slučaju rada na suho. (SIL sustav)</a:t>
            </a:r>
            <a:endParaRPr lang="sl-SI" sz="22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Sva spojna mjesta na cjevovodima i pumpama moraju biti izrađena tako, da osiguravaju trajnu tehničku tijesnost.</a:t>
            </a:r>
            <a:endParaRPr lang="sl-SI" sz="22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hr-HR" sz="22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Odušci iz sigurnosnih  ventila vode se nazad u cijev za vračanje parne faze.</a:t>
            </a:r>
            <a:endParaRPr lang="sl-SI" sz="22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728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F8AF02C2-C59B-4354-98CF-9AF4AD723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115888"/>
            <a:ext cx="4752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GB" altLang="sl-SI"/>
          </a:p>
        </p:txBody>
      </p:sp>
      <p:sp>
        <p:nvSpPr>
          <p:cNvPr id="8196" name="Text Box 6">
            <a:extLst>
              <a:ext uri="{FF2B5EF4-FFF2-40B4-BE49-F238E27FC236}">
                <a16:creationId xmlns:a16="http://schemas.microsoft.com/office/drawing/2014/main" id="{B733656A-0302-4F13-B93C-551E424AD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115888"/>
            <a:ext cx="72729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sl-SI" sz="3000" b="1" dirty="0" err="1">
                <a:solidFill>
                  <a:schemeClr val="bg1"/>
                </a:solidFill>
              </a:rPr>
              <a:t>Varianta</a:t>
            </a:r>
            <a:r>
              <a:rPr lang="hr-HR" altLang="sl-SI" sz="3000" b="1" dirty="0">
                <a:solidFill>
                  <a:schemeClr val="bg1"/>
                </a:solidFill>
              </a:rPr>
              <a:t> 1: </a:t>
            </a:r>
            <a:r>
              <a:rPr lang="hr-HR" altLang="sl-SI" sz="2200" b="1" dirty="0">
                <a:solidFill>
                  <a:schemeClr val="bg1"/>
                </a:solidFill>
              </a:rPr>
              <a:t>PREOSTALI RIZIKO</a:t>
            </a:r>
          </a:p>
        </p:txBody>
      </p:sp>
      <p:sp>
        <p:nvSpPr>
          <p:cNvPr id="2" name="Pravokotnik 1">
            <a:extLst>
              <a:ext uri="{FF2B5EF4-FFF2-40B4-BE49-F238E27FC236}">
                <a16:creationId xmlns:a16="http://schemas.microsoft.com/office/drawing/2014/main" id="{8F3B92C7-4AB9-4645-BE78-28A8F04C1886}"/>
              </a:ext>
            </a:extLst>
          </p:cNvPr>
          <p:cNvSpPr/>
          <p:nvPr/>
        </p:nvSpPr>
        <p:spPr>
          <a:xfrm>
            <a:off x="395536" y="1124744"/>
            <a:ext cx="80231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hr-HR" sz="2400" b="1" dirty="0">
                <a:solidFill>
                  <a:srgbClr val="FF66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 slučaju, da su ispunjeni svi gornji zahtjevi skladište može se definirati kao eksplozijski neugrožena prostorija, ali je preostali rizik od eksplozije u tom slučaju još uvijek veoma visok. Naime, svako najmanje odstupanje od izvođenja gornji mjera (plamište goriva je niže od 55°C, puštanje goriva, zagrijavanje para goriva u cjevovodima…) može dovesti do eksplozije ili požara s katastrofalnim posljedicama (potpuno uništenje skladišta i ljudske žrtve). </a:t>
            </a:r>
            <a:endParaRPr lang="sl-SI" sz="2400" b="1" dirty="0">
              <a:solidFill>
                <a:srgbClr val="FF66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94380"/>
      </p:ext>
    </p:extLst>
  </p:cSld>
  <p:clrMapOvr>
    <a:masterClrMapping/>
  </p:clrMapOvr>
</p:sld>
</file>

<file path=ppt/theme/theme1.xml><?xml version="1.0" encoding="utf-8"?>
<a:theme xmlns:a="http://schemas.openxmlformats.org/drawingml/2006/main" name="Privzeti načrt">
  <a:themeElements>
    <a:clrScheme name="Privzeti načr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ivzeti načr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ivzeti načr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ivzeti načr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ivzeti načr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11655</TotalTime>
  <Words>1036</Words>
  <Application>Microsoft Office PowerPoint</Application>
  <PresentationFormat>Diaprojekcija na zaslonu (4:3)</PresentationFormat>
  <Paragraphs>107</Paragraphs>
  <Slides>12</Slides>
  <Notes>12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Privzeti načrt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IVD Maribor p.o.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Damjan Mohorko</dc:creator>
  <cp:lastModifiedBy>Martin Volmajer</cp:lastModifiedBy>
  <cp:revision>271</cp:revision>
  <cp:lastPrinted>2017-05-07T10:27:36Z</cp:lastPrinted>
  <dcterms:created xsi:type="dcterms:W3CDTF">2012-11-07T13:13:33Z</dcterms:created>
  <dcterms:modified xsi:type="dcterms:W3CDTF">2019-06-04T18:05:28Z</dcterms:modified>
</cp:coreProperties>
</file>