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05" r:id="rId3"/>
    <p:sldId id="318" r:id="rId4"/>
    <p:sldId id="308" r:id="rId5"/>
    <p:sldId id="306" r:id="rId6"/>
    <p:sldId id="319" r:id="rId7"/>
    <p:sldId id="323" r:id="rId8"/>
    <p:sldId id="278" r:id="rId9"/>
    <p:sldId id="279" r:id="rId10"/>
    <p:sldId id="281" r:id="rId11"/>
    <p:sldId id="282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320" r:id="rId22"/>
    <p:sldId id="321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9" r:id="rId34"/>
    <p:sldId id="310" r:id="rId35"/>
    <p:sldId id="311" r:id="rId36"/>
    <p:sldId id="314" r:id="rId37"/>
    <p:sldId id="313" r:id="rId38"/>
    <p:sldId id="317" r:id="rId39"/>
    <p:sldId id="322" r:id="rId40"/>
    <p:sldId id="316" r:id="rId41"/>
    <p:sldId id="277" r:id="rId4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ditas d.o.o." initials="F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DA1"/>
    <a:srgbClr val="5F5F5F"/>
    <a:srgbClr val="EAEAEA"/>
    <a:srgbClr val="EBE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34" autoAdjust="0"/>
    <p:restoredTop sz="94660"/>
  </p:normalViewPr>
  <p:slideViewPr>
    <p:cSldViewPr>
      <p:cViewPr varScale="1">
        <p:scale>
          <a:sx n="70" d="100"/>
          <a:sy n="70" d="100"/>
        </p:scale>
        <p:origin x="-312" y="-8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r>
              <a:rPr lang="hr-HR"/>
              <a:t>27.3.2017.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5A47356-769C-46CF-924B-413AACBDA6D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536259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r>
              <a:rPr lang="hr-HR"/>
              <a:t>27.3.2017.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868CA10-EE1F-42E8-9F78-F798C0EFFA30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96047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933F4-54D9-4556-97D3-89A99C89BD97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18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DB5C-73B1-4FB0-91F4-B5CA15DD8BDC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56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F89E-DC4A-4C8D-AE60-E20E808C1908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34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4D10-EE25-4465-8370-6F77D12D6107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9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0268D-7A7C-40B8-8015-3A7C450B3B07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60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C16C-6D81-4097-B6FD-E1EB334516DD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24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AE7A-9984-4F3D-AB47-ECF403E555B7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216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9F1D7-F786-471F-8CE0-8BF027C26B26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89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72AAB-AB17-4A9C-BF86-E049B7269897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89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BE64-06B8-4F72-A7A7-A9B83C4FC025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90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EA6F-B017-4EE2-8BA8-D2BA0801BEDC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571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42B03-60DE-497A-BEEC-D4926095DB2E}" type="datetime1">
              <a:rPr lang="en-GB" smtClean="0"/>
              <a:pPr/>
              <a:t>01/06/2017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7E9D4-4279-491B-937F-DF1BD662CF7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60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3848" y="3861048"/>
            <a:ext cx="5616624" cy="1584176"/>
          </a:xfrm>
        </p:spPr>
        <p:txBody>
          <a:bodyPr anchor="t">
            <a:normAutofit/>
          </a:bodyPr>
          <a:lstStyle/>
          <a:p>
            <a:pPr algn="l"/>
            <a:r>
              <a:rPr lang="hr-HR" dirty="0">
                <a:solidFill>
                  <a:srgbClr val="0D4DA1"/>
                </a:solidFill>
              </a:rPr>
              <a:t>DIESEL motori u zonama opasnosti</a:t>
            </a:r>
            <a:endParaRPr lang="en-GB" dirty="0">
              <a:solidFill>
                <a:srgbClr val="0D4DA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716016" y="5805264"/>
            <a:ext cx="3888432" cy="8194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01.06.2017.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Mario Mačković,univ.spec.mech.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860032" y="908720"/>
            <a:ext cx="4032448" cy="4320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9. Međunarodna tribina, Fuška Gora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Immagine 20" descr="PAUS PFL 30S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932040" y="1556792"/>
            <a:ext cx="3828428" cy="2088232"/>
          </a:xfrm>
          <a:prstGeom prst="rect">
            <a:avLst/>
          </a:prstGeom>
          <a:ln w="28575">
            <a:solidFill>
              <a:srgbClr val="225B34"/>
            </a:solidFill>
          </a:ln>
        </p:spPr>
      </p:pic>
      <p:sp>
        <p:nvSpPr>
          <p:cNvPr id="32770" name="AutoShape 2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32772" name="AutoShape 4" descr="Povezana sli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32774" name="Picture 6" descr="http://4.bp.blogspot.com/-fSkhogmWTNs/Uz1VRsI2sEI/AAAAAAAAAEs/QfIRJvI_SsI/s1600/ATE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60648"/>
            <a:ext cx="607990" cy="519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971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40466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Usisni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magine 2" descr="U:\01 - COMMESSE\9110615 Z Pala Caterpillar 972M\02-PIANIFICAZIONE &amp; ATTUAZIONE\022-FOTO DURANTE LA TRASFORMAZIONE\IMG_03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338437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2411760" y="2204864"/>
            <a:ext cx="2304256" cy="93610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oval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716016" y="2852936"/>
            <a:ext cx="576064" cy="702940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r-H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1</a:t>
            </a:r>
            <a:endParaRPr kumimoji="0" lang="sr-Latn-C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0" y="4509120"/>
            <a:ext cx="439248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Zračni filter i zaustavljač plamena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 1834-1; EN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ISO 16852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1_ExAG\1_ExLAB_L23\5_ExLAB_ispitivanja_tipska\Motori s unutrasnjim izgaranjem\2013_06_28_INERIS_diesel_motor_penta_VOLVO\P1010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96752"/>
            <a:ext cx="3072341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84838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11560" y="530120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2 -  Suha prirubnica cementirana na motor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hr-HR" sz="24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  Izolirani ispušni sklop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razvodnika s vodom hlađenom</a:t>
            </a:r>
            <a:r>
              <a:rPr kumimoji="0" lang="hr-HR" sz="24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prirubnicom (</a:t>
            </a:r>
            <a:r>
              <a:rPr kumimoji="0" lang="hr-HR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izolacijski premaz posebno je certificiran</a:t>
            </a:r>
            <a:r>
              <a:rPr kumimoji="0" lang="hr-HR" sz="24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4 – Izoliran sklop turbo</a:t>
            </a: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 punjača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530120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4 – </a:t>
            </a: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</a:t>
            </a:r>
            <a:r>
              <a:rPr lang="hr-HR" sz="24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zolirani sklop turbo</a:t>
            </a:r>
            <a:r>
              <a:rPr lang="hr-HR" sz="2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 punjača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5,</a:t>
            </a:r>
            <a:r>
              <a:rPr kumimoji="0" lang="hr-HR" sz="24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hr-HR" sz="2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 – izolirani sustav cijevi ispuha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noProof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7 - plamenik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33425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5301208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8 – Preuređena</a:t>
            </a: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 recirkulacija</a:t>
            </a:r>
            <a:r>
              <a:rPr lang="hr-HR" sz="32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052735"/>
            <a:ext cx="5610798" cy="410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2002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99592" y="450912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9- sklop ulaznih cijevi FAP</a:t>
            </a:r>
          </a:p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10 – sklop izlaznih cijevi FAP</a:t>
            </a:r>
          </a:p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11 – Modifikacija cijevi ispuha</a:t>
            </a:r>
          </a:p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12 – sklop ulaznih cijevi SCR</a:t>
            </a:r>
          </a:p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13 – sklop izlaznih cijevi SCR</a:t>
            </a:r>
          </a:p>
          <a:p>
            <a:pPr lvl="0">
              <a:spcBef>
                <a:spcPct val="0"/>
              </a:spcBef>
              <a:defRPr/>
            </a:pPr>
            <a:r>
              <a:rPr lang="hr-HR" sz="2000" dirty="0">
                <a:solidFill>
                  <a:srgbClr val="0D4DA1"/>
                </a:solidFill>
              </a:rPr>
              <a:t>14 – izolirani plamenik (žarnica</a:t>
            </a:r>
            <a:r>
              <a:rPr lang="hr-HR" dirty="0">
                <a:solidFill>
                  <a:srgbClr val="0D4DA1"/>
                </a:solidFill>
              </a:rPr>
              <a:t>) </a:t>
            </a:r>
            <a:endParaRPr lang="en-GB" dirty="0">
              <a:solidFill>
                <a:srgbClr val="0D4D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467544" y="4509120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15 - sklop izlaznih cijevi SCR 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16 – izmjenjivač topline na ispuhu/sklop zaustavljača iskri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17 – termopar K-tip</a:t>
            </a: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57237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Ispušni sustav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509120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18 – AD BLUE kućište crpke</a:t>
            </a: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602932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Sustav hlađenja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971600" y="5013176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 – dodatni hladnjak</a:t>
            </a: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681753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Sustav hlađenja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797152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400" dirty="0">
                <a:solidFill>
                  <a:srgbClr val="0D4DA1"/>
                </a:solidFill>
              </a:rPr>
              <a:t>2 – ekspanzijska posuda (ulaz)</a:t>
            </a:r>
          </a:p>
          <a:p>
            <a:pPr lvl="0">
              <a:spcBef>
                <a:spcPct val="0"/>
              </a:spcBef>
              <a:defRPr/>
            </a:pPr>
            <a:r>
              <a:rPr lang="hr-HR" sz="2400" dirty="0">
                <a:solidFill>
                  <a:srgbClr val="0D4DA1"/>
                </a:solidFill>
              </a:rPr>
              <a:t>3 – sklop ekspanzijske posude</a:t>
            </a:r>
          </a:p>
          <a:p>
            <a:pPr lvl="0">
              <a:spcBef>
                <a:spcPct val="0"/>
              </a:spcBef>
              <a:defRPr/>
            </a:pPr>
            <a:r>
              <a:rPr lang="hr-HR" sz="2400" dirty="0">
                <a:solidFill>
                  <a:srgbClr val="0D4DA1"/>
                </a:solidFill>
              </a:rPr>
              <a:t>4 – osjetnik razine </a:t>
            </a: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836712"/>
            <a:ext cx="5904656" cy="360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Sustav hlađenja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5– razdjelnik vode</a:t>
            </a: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08719"/>
            <a:ext cx="5832648" cy="37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likovni rezultat za mapa svij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597352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hr-HR" dirty="0"/>
              <a:t>Protueksplozijska zaštita postrojenja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539552" y="3068960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Laboratorijska ispitivanja eksplozivnih svojstava tvari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4788024" y="220486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hr-HR" dirty="0"/>
              <a:t>Izrada certifikacijske dokumentacije za Ex opremu i zaštitne sustave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860032" y="4149080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hr-HR" dirty="0"/>
              <a:t>Izrada certifikacijske dokumentacije za pirotehniku i eksplozive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755576" y="5013176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hr-HR" dirty="0"/>
              <a:t>Tečajevi iz protueksplozijske zaštite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8" b="20436"/>
          <a:stretch/>
        </p:blipFill>
        <p:spPr>
          <a:xfrm>
            <a:off x="2123728" y="260648"/>
            <a:ext cx="5616624" cy="1357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Sustav hlađenja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6 - dodatna crpka za vodu</a:t>
            </a:r>
          </a:p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7- crpka za recirkulaciju rashladne  vode </a:t>
            </a: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764704"/>
            <a:ext cx="642418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Vodeno hlađenje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08720"/>
            <a:ext cx="6480720" cy="535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1663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Vodeno hlađenje i</a:t>
            </a:r>
            <a:r>
              <a:rPr kumimoji="0" lang="hr-HR" sz="36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toplinska </a:t>
            </a:r>
            <a:r>
              <a:rPr kumimoji="0" lang="hr-HR" sz="36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izolacija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4298504" cy="553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997274"/>
              </p:ext>
            </p:extLst>
          </p:nvPr>
        </p:nvGraphicFramePr>
        <p:xfrm>
          <a:off x="4932040" y="260648"/>
          <a:ext cx="3672408" cy="5476460"/>
        </p:xfrm>
        <a:graphic>
          <a:graphicData uri="http://schemas.openxmlformats.org/drawingml/2006/table">
            <a:tbl>
              <a:tblPr/>
              <a:tblGrid>
                <a:gridCol w="7031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92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Motor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2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Ploča ispušnog kolektora 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3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izlaza kolektora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4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ulaza turbine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5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izlaza turine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7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6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fleksibilne cijevi - ulaz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7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7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fleksibilne cijevi - izlaz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8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 plamenika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9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 plamenika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10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 FAP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11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 FAP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12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 flex FAP-SCR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13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 flex FAP-SCR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14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 SCR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15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 SCR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97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16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ulaz SCR izmjenjivača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97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17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Prirubnica izlaza SCR izmjenjivača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8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18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400" b="1" dirty="0">
                          <a:solidFill>
                            <a:srgbClr val="0D4DA1"/>
                          </a:solidFill>
                          <a:latin typeface="Tahoma"/>
                          <a:ea typeface="Calibri"/>
                        </a:rPr>
                        <a:t>Izmjenjivač topline</a:t>
                      </a: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5976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1 - alternator 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2- sklop alternatora </a:t>
            </a: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908720"/>
            <a:ext cx="695539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3 –  sklop startera motora</a:t>
            </a: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64704"/>
            <a:ext cx="669066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4 –  crpka za upravljanje u hitnosti (Emergency Steering pump)</a:t>
            </a:r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92696"/>
            <a:ext cx="656944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 rot="295288">
            <a:off x="3851920" y="2492896"/>
            <a:ext cx="360040" cy="144016"/>
          </a:xfrm>
          <a:prstGeom prst="rect">
            <a:avLst/>
          </a:prstGeom>
          <a:solidFill>
            <a:srgbClr val="EB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99592" y="4653136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5 –  engl.: </a:t>
            </a:r>
            <a:r>
              <a:rPr lang="hr-HR" sz="2800" dirty="0"/>
              <a:t>Panel Circuit Breaker </a:t>
            </a:r>
            <a:endParaRPr lang="hr-HR" sz="2800" dirty="0">
              <a:solidFill>
                <a:srgbClr val="0D4DA1"/>
              </a:solidFill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632321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komponenete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Izvori svjetla i bljeskalice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827584" y="4653136"/>
            <a:ext cx="6768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6 –  LED rasvjeta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7 – Mehanička zaštita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8 – Bjeskalica</a:t>
            </a:r>
          </a:p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9 – Glavna svjetla</a:t>
            </a: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671608" cy="3096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268760"/>
            <a:ext cx="433621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Zaštitni sustav za baterije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55576" y="501317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10 – Kućište baterija</a:t>
            </a: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18251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Električne komponente u kabini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55576" y="5013176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11 – Sustav nadtlaka kabine</a:t>
            </a: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96752"/>
            <a:ext cx="534055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Autofit/>
          </a:bodyPr>
          <a:lstStyle/>
          <a:p>
            <a:r>
              <a:rPr lang="hr-HR" dirty="0">
                <a:solidFill>
                  <a:srgbClr val="0D4DA1"/>
                </a:solidFill>
              </a:rPr>
              <a:t>DIESEL strojevi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4" name="Immagine 14" descr="IMG_706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9552" y="764704"/>
            <a:ext cx="3672408" cy="275430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Immagine 12" descr="IMG_447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32040" y="764704"/>
            <a:ext cx="3672408" cy="2754306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Immagine 17" descr="IMG_035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1560" y="3717032"/>
            <a:ext cx="3600400" cy="2700300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Immagine 16" descr="IMG_5256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4644008" y="3861048"/>
            <a:ext cx="3960442" cy="244827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Električne komponente u kabini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55576" y="5013176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2800" dirty="0">
                <a:solidFill>
                  <a:srgbClr val="0D4DA1"/>
                </a:solidFill>
              </a:rPr>
              <a:t>12 – LCD display (EN 1755)</a:t>
            </a: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80728"/>
            <a:ext cx="62840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Električne komponente u kabini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55576" y="5013176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13 – Ploča s konektorima (EN 1755)</a:t>
            </a:r>
          </a:p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14 – Ploča s konektorima (EN 1755)</a:t>
            </a: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836712"/>
            <a:ext cx="4680520" cy="388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9552" y="188640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Električne komponente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7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Senzor zaprašenosti</a:t>
            </a: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3732" name="AutoShape 4" descr="Slikovni rezultat za Ex"/>
          <p:cNvSpPr>
            <a:spLocks noChangeAspect="1" noChangeArrowheads="1"/>
          </p:cNvSpPr>
          <p:nvPr/>
        </p:nvSpPr>
        <p:spPr bwMode="auto">
          <a:xfrm>
            <a:off x="155575" y="-1790700"/>
            <a:ext cx="42767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55576" y="5013176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1 – Senzor</a:t>
            </a:r>
          </a:p>
          <a:p>
            <a:pPr lvl="0"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</a:rPr>
              <a:t>2 – Kućište</a:t>
            </a: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6264696" cy="37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40466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4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Svrha ispitivanja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9552" y="1844824"/>
            <a:ext cx="8229600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Kako bi se dizelski motor mogao ugraditi u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defRPr/>
            </a:pPr>
            <a:r>
              <a:rPr lang="pl-PL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uređaj namijenjen radu u potencijalno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defRPr/>
            </a:pPr>
            <a:r>
              <a:rPr lang="pl-PL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eksplozivnoj atmosferi, potrebno je prethodno </a:t>
            </a: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potvrditi izvedbu cjelokupnog sklopa u odgovarajućoj protueksplozijskoj zaštiti.</a:t>
            </a:r>
            <a:endParaRPr lang="en-GB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404664"/>
            <a:ext cx="828092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6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Ovisno o smještaju motora, razlikujemo četiri tipa izvedbe zaštite</a:t>
            </a:r>
            <a:endParaRPr lang="en-GB" sz="36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628799"/>
            <a:ext cx="6211780" cy="489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3568" y="188640"/>
            <a:ext cx="82809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4081457" cy="319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C:\Users\MARIO\Documents\Sync\Projekt Fiditas\Poslovi\17 OTH 19 BERTINEX_Liebherr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556792"/>
            <a:ext cx="3454780" cy="36797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1386175">
            <a:off x="6372200" y="2852936"/>
            <a:ext cx="360040" cy="864096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 rot="21146241">
            <a:off x="6151229" y="1841978"/>
            <a:ext cx="504056" cy="291205"/>
          </a:xfrm>
          <a:prstGeom prst="rect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4725144"/>
            <a:ext cx="4176464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hr-HR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Referentni tlak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Povećani tlak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Probojno paljenje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Mjerenje temperature</a:t>
            </a:r>
            <a:endParaRPr lang="en-GB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188640"/>
            <a:ext cx="82809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4648349" cy="411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3" descr="C:\1_ExAG\1_ExLAB_L23\5_ExLAB_ispitivanja_tipska\Motori s unutrasnjim izgaranjem\2013_06_28_INERIS_diesel_motor_penta_VOLVO\zaustavlj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2998857" cy="2444974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860032" y="4437112"/>
            <a:ext cx="414096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200" b="1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EN ISO 16852:2016</a:t>
            </a:r>
            <a:endParaRPr lang="en-GB" sz="3200" b="1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43608" y="5373216"/>
            <a:ext cx="748883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U ovisnosti o mjestu paljenja potrebno je naći najveći tlak eksplozije</a:t>
            </a:r>
            <a:endParaRPr lang="en-GB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404664"/>
            <a:ext cx="828092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8248456" cy="461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3568" y="5661248"/>
            <a:ext cx="828092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Izgled krivulje tlaka</a:t>
            </a:r>
            <a:endParaRPr lang="en-GB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188640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0195" y="1196752"/>
            <a:ext cx="703914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1560" y="5301208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Ispitivanje povećanim tlakom</a:t>
            </a:r>
            <a:endParaRPr lang="en-GB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188640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3568" y="5013176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Ispitivanje probojnim paljenjem</a:t>
            </a:r>
            <a:endParaRPr lang="en-GB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3120777" cy="348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>
            <a:stCxn id="2" idx="3"/>
          </p:cNvCxnSpPr>
          <p:nvPr/>
        </p:nvCxnSpPr>
        <p:spPr>
          <a:xfrm flipV="1">
            <a:off x="4236393" y="1772816"/>
            <a:ext cx="1343719" cy="1166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2915816" y="1124744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Ispod plastične folije</a:t>
            </a:r>
            <a:endParaRPr lang="en-GB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Arrow Connector 8"/>
          <p:cNvCxnSpPr>
            <a:stCxn id="2" idx="3"/>
          </p:cNvCxnSpPr>
          <p:nvPr/>
        </p:nvCxnSpPr>
        <p:spPr>
          <a:xfrm>
            <a:off x="4236393" y="2939116"/>
            <a:ext cx="1559743" cy="8499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2627784" y="3717032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U ispitnom kotlu</a:t>
            </a:r>
            <a:endParaRPr lang="en-GB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8720"/>
          </a:xfrm>
        </p:spPr>
        <p:txBody>
          <a:bodyPr>
            <a:normAutofit/>
          </a:bodyPr>
          <a:lstStyle/>
          <a:p>
            <a:r>
              <a:rPr lang="hr-HR" dirty="0">
                <a:solidFill>
                  <a:srgbClr val="0D4DA1"/>
                </a:solidFill>
              </a:rPr>
              <a:t>Gdje se sve koriste?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56322" name="Picture 2" descr="Slikovni rezultat za silosi za &amp;zcaron;itarice i utovariva&amp;ccaron;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3264363" cy="244827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6324" name="Picture 4" descr="Povezana sli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08720"/>
            <a:ext cx="3408379" cy="255628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6326" name="Picture 6" descr="Slikovni rezultat za rudnici j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177953"/>
            <a:ext cx="4536504" cy="165591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6328" name="Picture 8" descr="Slikovni rezultat za rafinerij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645024"/>
            <a:ext cx="3643946" cy="242467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1560" y="188640"/>
            <a:ext cx="82809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43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ISPITIVANJA</a:t>
            </a:r>
            <a:endParaRPr lang="en-GB" sz="43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6199584" cy="390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11560" y="5301208"/>
            <a:ext cx="828092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hr-HR" sz="34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Ispitni ciklus – mjerenje temperature i potvrđivanje temperaturnog razreda</a:t>
            </a:r>
            <a:endParaRPr lang="en-GB" sz="34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8" b="20436"/>
          <a:stretch/>
        </p:blipFill>
        <p:spPr>
          <a:xfrm>
            <a:off x="323528" y="566089"/>
            <a:ext cx="8676456" cy="20976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3429000"/>
            <a:ext cx="6696744" cy="93610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r-HR" sz="4800" b="1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HVALA NA PAŽNJI!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143000"/>
          </a:xfrm>
        </p:spPr>
        <p:txBody>
          <a:bodyPr>
            <a:noAutofit/>
          </a:bodyPr>
          <a:lstStyle/>
          <a:p>
            <a:r>
              <a:rPr lang="hr-HR" sz="3200" dirty="0">
                <a:solidFill>
                  <a:srgbClr val="0D4DA1"/>
                </a:solidFill>
              </a:rPr>
              <a:t>U pravilu, motori s unutrašnjim sagorijevanjem se ne proizvode serijski već je </a:t>
            </a:r>
            <a:br>
              <a:rPr lang="hr-HR" sz="3200" dirty="0">
                <a:solidFill>
                  <a:srgbClr val="0D4DA1"/>
                </a:solidFill>
              </a:rPr>
            </a:br>
            <a:r>
              <a:rPr lang="hr-HR" sz="3200" dirty="0">
                <a:solidFill>
                  <a:srgbClr val="0D4DA1"/>
                </a:solidFill>
              </a:rPr>
              <a:t>potrebna preinaka sukladno ATEX direktivi 2014/34/EU</a:t>
            </a:r>
            <a:br>
              <a:rPr lang="hr-HR" sz="3200" dirty="0">
                <a:solidFill>
                  <a:srgbClr val="0D4DA1"/>
                </a:solidFill>
              </a:rPr>
            </a:br>
            <a:r>
              <a:rPr lang="hr-HR" sz="3200" dirty="0">
                <a:solidFill>
                  <a:srgbClr val="0D4DA1"/>
                </a:solidFill>
              </a:rPr>
              <a:t>i harmoniziranim normama</a:t>
            </a:r>
            <a:br>
              <a:rPr lang="hr-HR" sz="3200" dirty="0">
                <a:solidFill>
                  <a:srgbClr val="0D4DA1"/>
                </a:solidFill>
              </a:rPr>
            </a:br>
            <a:r>
              <a:rPr lang="hr-HR" sz="3200" dirty="0">
                <a:solidFill>
                  <a:srgbClr val="0D4DA1"/>
                </a:solidFill>
              </a:rPr>
              <a:t/>
            </a:r>
            <a:br>
              <a:rPr lang="hr-HR" sz="3200" dirty="0">
                <a:solidFill>
                  <a:srgbClr val="0D4DA1"/>
                </a:solidFill>
              </a:rPr>
            </a:br>
            <a:r>
              <a:rPr lang="hr-HR" sz="3200" dirty="0">
                <a:solidFill>
                  <a:srgbClr val="0D4DA1"/>
                </a:solidFill>
              </a:rPr>
              <a:t>Sukladno tome i u ovisnosti o kategoriji potreban je ATEX certifikat i/ili Izjava o sukladnosti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1403648" y="620688"/>
            <a:ext cx="151216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Oprema skupine I i II Kategorije M1 i 1 i zaštitni sustavi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24128" y="620688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Oprema skupine  I i II</a:t>
            </a:r>
          </a:p>
          <a:p>
            <a:pPr algn="ctr"/>
            <a:r>
              <a:rPr lang="hr-HR" sz="1400" dirty="0"/>
              <a:t>Kategorije M2 i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03648" y="1988840"/>
            <a:ext cx="151216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Ispitivanje tipa, 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24128" y="1700808"/>
            <a:ext cx="151216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Motori s unut. Izgaranjem ili el. oprema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27984" y="2780928"/>
            <a:ext cx="158417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Ispitivanje tipa, B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020272" y="2636912"/>
            <a:ext cx="180020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Unutrašnja kontrola proizvodnje, 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92280" y="4293096"/>
            <a:ext cx="18722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Dostava tehniče dokumentacije NB-u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47864" y="5229200"/>
            <a:ext cx="108012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Sukladnost tipu, 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0152" y="5229200"/>
            <a:ext cx="115212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Osiguranje kvalitete, 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3528" y="3356992"/>
            <a:ext cx="129614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Osiguranje kvalitete proizvodnje, 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27784" y="3429000"/>
            <a:ext cx="115212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dirty="0"/>
              <a:t>Provjera proizvoda, F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79712" y="2708920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79712" y="3645024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ili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6056" y="3645024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04048" y="5445224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ili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71800" y="0"/>
            <a:ext cx="4680520" cy="288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r-HR" sz="2400" dirty="0">
                <a:solidFill>
                  <a:srgbClr val="0D4D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 R O I Z V O D NJ 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63888" y="6021288"/>
            <a:ext cx="4680520" cy="288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r-HR" sz="2400" dirty="0">
                <a:solidFill>
                  <a:srgbClr val="0D4D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 R Ž I Š T 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40352" y="3645024"/>
            <a:ext cx="360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i</a:t>
            </a:r>
          </a:p>
        </p:txBody>
      </p:sp>
      <p:cxnSp>
        <p:nvCxnSpPr>
          <p:cNvPr id="42" name="Elbow Connector 41"/>
          <p:cNvCxnSpPr>
            <a:stCxn id="10" idx="1"/>
            <a:endCxn id="13" idx="0"/>
          </p:cNvCxnSpPr>
          <p:nvPr/>
        </p:nvCxnSpPr>
        <p:spPr>
          <a:xfrm rot="10800000" flipV="1">
            <a:off x="5184128" y="2060848"/>
            <a:ext cx="540000" cy="720080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hape 47"/>
          <p:cNvCxnSpPr>
            <a:stCxn id="10" idx="3"/>
            <a:endCxn id="14" idx="0"/>
          </p:cNvCxnSpPr>
          <p:nvPr/>
        </p:nvCxnSpPr>
        <p:spPr>
          <a:xfrm>
            <a:off x="7236296" y="2060848"/>
            <a:ext cx="684076" cy="576064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3" idx="2"/>
            <a:endCxn id="23" idx="0"/>
          </p:cNvCxnSpPr>
          <p:nvPr/>
        </p:nvCxnSpPr>
        <p:spPr>
          <a:xfrm>
            <a:off x="5220072" y="3140968"/>
            <a:ext cx="0" cy="5040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hape 53"/>
          <p:cNvCxnSpPr>
            <a:stCxn id="23" idx="1"/>
            <a:endCxn id="16" idx="0"/>
          </p:cNvCxnSpPr>
          <p:nvPr/>
        </p:nvCxnSpPr>
        <p:spPr>
          <a:xfrm rot="10800000" flipV="1">
            <a:off x="3887924" y="3789040"/>
            <a:ext cx="1188132" cy="1440160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hape 55"/>
          <p:cNvCxnSpPr>
            <a:stCxn id="23" idx="3"/>
            <a:endCxn id="17" idx="0"/>
          </p:cNvCxnSpPr>
          <p:nvPr/>
        </p:nvCxnSpPr>
        <p:spPr>
          <a:xfrm>
            <a:off x="5364088" y="3789040"/>
            <a:ext cx="1152128" cy="1440160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6" idx="3"/>
            <a:endCxn id="24" idx="1"/>
          </p:cNvCxnSpPr>
          <p:nvPr/>
        </p:nvCxnSpPr>
        <p:spPr>
          <a:xfrm>
            <a:off x="4427984" y="5589240"/>
            <a:ext cx="576064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24" idx="3"/>
            <a:endCxn id="17" idx="1"/>
          </p:cNvCxnSpPr>
          <p:nvPr/>
        </p:nvCxnSpPr>
        <p:spPr>
          <a:xfrm>
            <a:off x="5364088" y="5589240"/>
            <a:ext cx="576064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14" idx="2"/>
            <a:endCxn id="33" idx="0"/>
          </p:cNvCxnSpPr>
          <p:nvPr/>
        </p:nvCxnSpPr>
        <p:spPr>
          <a:xfrm>
            <a:off x="7920372" y="3284984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7956376" y="3933056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5" idx="2"/>
            <a:endCxn id="10" idx="0"/>
          </p:cNvCxnSpPr>
          <p:nvPr/>
        </p:nvCxnSpPr>
        <p:spPr>
          <a:xfrm>
            <a:off x="6480212" y="1340768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7452320" y="1628800"/>
            <a:ext cx="5040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NE</a:t>
            </a:r>
          </a:p>
        </p:txBody>
      </p:sp>
      <p:sp>
        <p:nvSpPr>
          <p:cNvPr id="93" name="Rectangle 92"/>
          <p:cNvSpPr/>
          <p:nvPr/>
        </p:nvSpPr>
        <p:spPr>
          <a:xfrm>
            <a:off x="4716016" y="1628800"/>
            <a:ext cx="5040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DA</a:t>
            </a:r>
          </a:p>
        </p:txBody>
      </p:sp>
      <p:cxnSp>
        <p:nvCxnSpPr>
          <p:cNvPr id="95" name="Straight Arrow Connector 94"/>
          <p:cNvCxnSpPr>
            <a:stCxn id="4" idx="2"/>
            <a:endCxn id="9" idx="0"/>
          </p:cNvCxnSpPr>
          <p:nvPr/>
        </p:nvCxnSpPr>
        <p:spPr>
          <a:xfrm>
            <a:off x="2159732" y="1628800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9" idx="2"/>
            <a:endCxn id="20" idx="0"/>
          </p:cNvCxnSpPr>
          <p:nvPr/>
        </p:nvCxnSpPr>
        <p:spPr>
          <a:xfrm>
            <a:off x="2159732" y="2348880"/>
            <a:ext cx="0" cy="36004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18" idx="3"/>
            <a:endCxn id="22" idx="1"/>
          </p:cNvCxnSpPr>
          <p:nvPr/>
        </p:nvCxnSpPr>
        <p:spPr>
          <a:xfrm>
            <a:off x="1619672" y="3789040"/>
            <a:ext cx="360040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2267744" y="3789040"/>
            <a:ext cx="360040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hape 107"/>
          <p:cNvCxnSpPr>
            <a:stCxn id="20" idx="1"/>
            <a:endCxn id="18" idx="0"/>
          </p:cNvCxnSpPr>
          <p:nvPr/>
        </p:nvCxnSpPr>
        <p:spPr>
          <a:xfrm rot="10800000" flipV="1">
            <a:off x="971600" y="2852936"/>
            <a:ext cx="1008112" cy="504056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hape 109"/>
          <p:cNvCxnSpPr>
            <a:stCxn id="20" idx="3"/>
            <a:endCxn id="19" idx="0"/>
          </p:cNvCxnSpPr>
          <p:nvPr/>
        </p:nvCxnSpPr>
        <p:spPr>
          <a:xfrm>
            <a:off x="2339752" y="2852936"/>
            <a:ext cx="864096" cy="576064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7E9D4-4279-491B-937F-DF1BD662CF7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1475656" y="1052736"/>
            <a:ext cx="208823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Oprema skupine  II</a:t>
            </a:r>
          </a:p>
          <a:p>
            <a:pPr algn="ctr"/>
            <a:r>
              <a:rPr lang="hr-HR" sz="2400" dirty="0"/>
              <a:t>Kategorije  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403648" y="3573016"/>
            <a:ext cx="223224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Unutrašnja kontrola proizvodnje, A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52120" y="1052736"/>
            <a:ext cx="237626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Oprema skupine I i II </a:t>
            </a:r>
          </a:p>
          <a:p>
            <a:pPr algn="ctr"/>
            <a:r>
              <a:rPr lang="hr-HR" sz="2400" dirty="0"/>
              <a:t>i zaštitni sustavi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868144" y="3645024"/>
            <a:ext cx="1944216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/>
              <a:t>Pojedinačna provjera, 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71800" y="188640"/>
            <a:ext cx="4680520" cy="288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r-HR" sz="2800" dirty="0">
                <a:solidFill>
                  <a:srgbClr val="0D4D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 R O I Z V O D NJ 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63888" y="6021288"/>
            <a:ext cx="4680520" cy="288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hr-HR" sz="2800" dirty="0">
                <a:solidFill>
                  <a:srgbClr val="0D4D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 R Ž I Š T E</a:t>
            </a:r>
          </a:p>
        </p:txBody>
      </p: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>
            <a:off x="2519772" y="2276872"/>
            <a:ext cx="0" cy="12961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9" idx="2"/>
            <a:endCxn id="30" idx="0"/>
          </p:cNvCxnSpPr>
          <p:nvPr/>
        </p:nvCxnSpPr>
        <p:spPr>
          <a:xfrm>
            <a:off x="6840252" y="2564904"/>
            <a:ext cx="0" cy="108012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rgbClr val="0D4DA1"/>
                </a:solidFill>
              </a:rPr>
              <a:t>Ex izvedba diesel motora</a:t>
            </a:r>
            <a:endParaRPr lang="en-GB" b="1" dirty="0">
              <a:solidFill>
                <a:srgbClr val="0D4DA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7544" y="1412776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Harmonizirane norme: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1834 -1 primjena za zapaljive plinove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EN 1834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-2 primjena za rudarstvo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EN 1834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rgbClr val="0D4DA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-3 primjena za zapaljive prašine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200" baseline="0" dirty="0">
              <a:solidFill>
                <a:srgbClr val="0D4DA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aseline="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EN 1755 Zahtjevi</a:t>
            </a: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 za Ex viličare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dirty="0">
                <a:solidFill>
                  <a:srgbClr val="0D4DA1"/>
                </a:solidFill>
                <a:latin typeface="+mj-lt"/>
                <a:ea typeface="+mj-ea"/>
                <a:cs typeface="+mj-cs"/>
              </a:rPr>
              <a:t>Ostale norme iz Ex područja – ovisi o električnim i mehaničkim uređajima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D4DA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229600" cy="720080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v"/>
            </a:pP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Što sve mora biti u Ex izvedbi na diesel motoru/stroju:</a:t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/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Usisni sustav</a:t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Ispušni sustav</a:t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Sustav hlađenja</a:t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Električne komponente</a:t>
            </a:r>
            <a:br>
              <a:rPr lang="hr-HR" dirty="0">
                <a:solidFill>
                  <a:srgbClr val="0D4DA1"/>
                </a:solidFill>
              </a:rPr>
            </a:br>
            <a:r>
              <a:rPr lang="hr-HR" dirty="0">
                <a:solidFill>
                  <a:srgbClr val="0D4DA1"/>
                </a:solidFill>
              </a:rPr>
              <a:t>Mehaničke komponente</a:t>
            </a:r>
            <a:endParaRPr lang="en-GB" dirty="0">
              <a:solidFill>
                <a:srgbClr val="0D4D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9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dit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t">
        <a:normAutofit fontScale="85000" lnSpcReduction="10000"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2400" dirty="0" smtClean="0">
            <a:solidFill>
              <a:srgbClr val="0D4DA1"/>
            </a:solidFill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Fiditas</Template>
  <TotalTime>23690</TotalTime>
  <Words>734</Words>
  <Application>Microsoft Office PowerPoint</Application>
  <PresentationFormat>On-screen Show (4:3)</PresentationFormat>
  <Paragraphs>200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Fiditas</vt:lpstr>
      <vt:lpstr>DIESEL motori u zonama opasnosti</vt:lpstr>
      <vt:lpstr>PowerPoint Presentation</vt:lpstr>
      <vt:lpstr>DIESEL strojevi</vt:lpstr>
      <vt:lpstr>Gdje se sve koriste?</vt:lpstr>
      <vt:lpstr>U pravilu, motori s unutrašnjim sagorijevanjem se ne proizvode serijski već je  potrebna preinaka sukladno ATEX direktivi 2014/34/EU i harmoniziranim normama  Sukladno tome i u ovisnosti o kategoriji potreban je ATEX certifikat i/ili Izjava o sukladnosti</vt:lpstr>
      <vt:lpstr>PowerPoint Presentation</vt:lpstr>
      <vt:lpstr>PowerPoint Presentation</vt:lpstr>
      <vt:lpstr>Ex izvedba diesel motora</vt:lpstr>
      <vt:lpstr>     Što sve mora biti u Ex izvedbi na diesel motoru/stroju:  Usisni sustav Ispušni sustav Sustav hlađenja Električne komponente Mehaničke komponente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ATEX početnica</dc:title>
  <dc:creator>Marino</dc:creator>
  <cp:lastModifiedBy>Ljubomir</cp:lastModifiedBy>
  <cp:revision>398</cp:revision>
  <cp:lastPrinted>2017-03-20T13:21:57Z</cp:lastPrinted>
  <dcterms:created xsi:type="dcterms:W3CDTF">2017-01-28T18:07:50Z</dcterms:created>
  <dcterms:modified xsi:type="dcterms:W3CDTF">2017-06-01T12:31:32Z</dcterms:modified>
</cp:coreProperties>
</file>