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328" r:id="rId3"/>
    <p:sldId id="329" r:id="rId4"/>
    <p:sldId id="382" r:id="rId5"/>
    <p:sldId id="370" r:id="rId6"/>
    <p:sldId id="375" r:id="rId7"/>
    <p:sldId id="384" r:id="rId8"/>
    <p:sldId id="374" r:id="rId9"/>
    <p:sldId id="391" r:id="rId10"/>
    <p:sldId id="381" r:id="rId11"/>
    <p:sldId id="385" r:id="rId12"/>
    <p:sldId id="386" r:id="rId13"/>
    <p:sldId id="388" r:id="rId14"/>
    <p:sldId id="380" r:id="rId15"/>
    <p:sldId id="389" r:id="rId16"/>
    <p:sldId id="390" r:id="rId17"/>
    <p:sldId id="392" r:id="rId18"/>
    <p:sldId id="369" r:id="rId19"/>
  </p:sldIdLst>
  <p:sldSz cx="9144000" cy="6858000" type="screen4x3"/>
  <p:notesSz cx="7099300" cy="10234613"/>
  <p:defaultTextStyle>
    <a:defPPr>
      <a:defRPr lang="sl-S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009999"/>
    <a:srgbClr val="FF3300"/>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49" autoAdjust="0"/>
    <p:restoredTop sz="76815" autoAdjust="0"/>
  </p:normalViewPr>
  <p:slideViewPr>
    <p:cSldViewPr>
      <p:cViewPr varScale="1">
        <p:scale>
          <a:sx n="88" d="100"/>
          <a:sy n="88" d="100"/>
        </p:scale>
        <p:origin x="155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r-HR" sz="1600" b="1" dirty="0"/>
              <a:t>UREĐAJ</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6DB-4BD4-B1C6-4C58170FBD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6DB-4BD4-B1C6-4C58170FBDB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6DB-4BD4-B1C6-4C58170FBDB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6DB-4BD4-B1C6-4C58170FBDB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6DB-4BD4-B1C6-4C58170FBDB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6DB-4BD4-B1C6-4C58170FBDB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6DB-4BD4-B1C6-4C58170FBDB5}"/>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6DB-4BD4-B1C6-4C58170FBDB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sl-SI"/>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List1!$H$6:$H$13</c:f>
              <c:strCache>
                <c:ptCount val="8"/>
                <c:pt idx="0">
                  <c:v>elevator</c:v>
                </c:pt>
                <c:pt idx="1">
                  <c:v>silos</c:v>
                </c:pt>
                <c:pt idx="2">
                  <c:v>mlin</c:v>
                </c:pt>
                <c:pt idx="3">
                  <c:v>sušara</c:v>
                </c:pt>
                <c:pt idx="4">
                  <c:v>usisni sustav</c:v>
                </c:pt>
                <c:pt idx="5">
                  <c:v>sito</c:v>
                </c:pt>
                <c:pt idx="6">
                  <c:v>sustav za grijanje</c:v>
                </c:pt>
                <c:pt idx="7">
                  <c:v>ostalo</c:v>
                </c:pt>
              </c:strCache>
            </c:strRef>
          </c:cat>
          <c:val>
            <c:numRef>
              <c:f>List1!$I$6:$I$13</c:f>
              <c:numCache>
                <c:formatCode>General</c:formatCode>
                <c:ptCount val="8"/>
                <c:pt idx="0">
                  <c:v>26.9</c:v>
                </c:pt>
                <c:pt idx="1">
                  <c:v>21.2</c:v>
                </c:pt>
                <c:pt idx="2">
                  <c:v>19.399999999999999</c:v>
                </c:pt>
                <c:pt idx="3">
                  <c:v>10</c:v>
                </c:pt>
                <c:pt idx="4">
                  <c:v>8.6999999999999993</c:v>
                </c:pt>
                <c:pt idx="5">
                  <c:v>2.5</c:v>
                </c:pt>
                <c:pt idx="6">
                  <c:v>1.3</c:v>
                </c:pt>
                <c:pt idx="7">
                  <c:v>10</c:v>
                </c:pt>
              </c:numCache>
            </c:numRef>
          </c:val>
          <c:extLst>
            <c:ext xmlns:c16="http://schemas.microsoft.com/office/drawing/2014/chart" uri="{C3380CC4-5D6E-409C-BE32-E72D297353CC}">
              <c16:uniqueId val="{00000010-66DB-4BD4-B1C6-4C58170FBDB5}"/>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solidFill>
        <a:srgbClr val="000000"/>
      </a:solidFill>
    </a:ln>
    <a:effectLst/>
  </c:spPr>
  <c:txPr>
    <a:bodyPr/>
    <a:lstStyle/>
    <a:p>
      <a:pPr>
        <a:defRPr/>
      </a:pPr>
      <a:endParaRPr lang="sl-SI"/>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r-HR" sz="1600" b="1" dirty="0"/>
              <a:t>IZVOR PALJENJA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4862244869348068E-2"/>
          <c:y val="9.8262677165354334E-2"/>
          <c:w val="0.91799633375765544"/>
          <c:h val="0.44974054243219597"/>
        </c:manualLayout>
      </c:layout>
      <c:pie3DChart>
        <c:varyColors val="1"/>
        <c:ser>
          <c:idx val="0"/>
          <c:order val="0"/>
          <c:explosion val="55"/>
          <c:dPt>
            <c:idx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39B3-4E12-929D-154423BFA8A2}"/>
              </c:ext>
            </c:extLst>
          </c:dPt>
          <c:dPt>
            <c:idx val="1"/>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39B3-4E12-929D-154423BFA8A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39B3-4E12-929D-154423BFA8A2}"/>
              </c:ext>
            </c:extLst>
          </c:dPt>
          <c:dPt>
            <c:idx val="3"/>
            <c:bubble3D val="0"/>
            <c:spPr>
              <a:solidFill>
                <a:srgbClr val="0070C0"/>
              </a:solidFill>
              <a:ln w="25400">
                <a:solidFill>
                  <a:schemeClr val="lt1"/>
                </a:solidFill>
              </a:ln>
              <a:effectLst/>
              <a:sp3d contourW="25400">
                <a:contourClr>
                  <a:schemeClr val="lt1"/>
                </a:contourClr>
              </a:sp3d>
            </c:spPr>
            <c:extLst>
              <c:ext xmlns:c16="http://schemas.microsoft.com/office/drawing/2014/chart" uri="{C3380CC4-5D6E-409C-BE32-E72D297353CC}">
                <c16:uniqueId val="{00000007-39B3-4E12-929D-154423BFA8A2}"/>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39B3-4E12-929D-154423BFA8A2}"/>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39B3-4E12-929D-154423BFA8A2}"/>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39B3-4E12-929D-154423BFA8A2}"/>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39B3-4E12-929D-154423BFA8A2}"/>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39B3-4E12-929D-154423BFA8A2}"/>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39B3-4E12-929D-154423BFA8A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List1!$F$33:$F$42</c:f>
              <c:strCache>
                <c:ptCount val="10"/>
                <c:pt idx="0">
                  <c:v>mehaničke iskre/grijanje zbog trenja</c:v>
                </c:pt>
                <c:pt idx="1">
                  <c:v>zavarivanje</c:v>
                </c:pt>
                <c:pt idx="2">
                  <c:v>tinjajuća gnijezda</c:v>
                </c:pt>
                <c:pt idx="3">
                  <c:v>samozapaljenje</c:v>
                </c:pt>
                <c:pt idx="4">
                  <c:v>elektrostatika</c:v>
                </c:pt>
                <c:pt idx="5">
                  <c:v>električna iskra</c:v>
                </c:pt>
                <c:pt idx="6">
                  <c:v>požar, otvorena vatra</c:v>
                </c:pt>
                <c:pt idx="7">
                  <c:v>vruće površine</c:v>
                </c:pt>
                <c:pt idx="8">
                  <c:v>ostalo</c:v>
                </c:pt>
                <c:pt idx="9">
                  <c:v>nepoznat</c:v>
                </c:pt>
              </c:strCache>
            </c:strRef>
          </c:cat>
          <c:val>
            <c:numRef>
              <c:f>List1!$G$33:$G$42</c:f>
              <c:numCache>
                <c:formatCode>General</c:formatCode>
                <c:ptCount val="10"/>
                <c:pt idx="0">
                  <c:v>35</c:v>
                </c:pt>
                <c:pt idx="1">
                  <c:v>8.8000000000000007</c:v>
                </c:pt>
                <c:pt idx="2">
                  <c:v>6.9</c:v>
                </c:pt>
                <c:pt idx="3">
                  <c:v>6.3</c:v>
                </c:pt>
                <c:pt idx="4">
                  <c:v>5.6</c:v>
                </c:pt>
                <c:pt idx="5">
                  <c:v>5.6</c:v>
                </c:pt>
                <c:pt idx="6">
                  <c:v>5.6</c:v>
                </c:pt>
                <c:pt idx="7">
                  <c:v>5</c:v>
                </c:pt>
                <c:pt idx="8">
                  <c:v>0.6</c:v>
                </c:pt>
                <c:pt idx="9">
                  <c:v>20.6</c:v>
                </c:pt>
              </c:numCache>
            </c:numRef>
          </c:val>
          <c:extLst>
            <c:ext xmlns:c16="http://schemas.microsoft.com/office/drawing/2014/chart" uri="{C3380CC4-5D6E-409C-BE32-E72D297353CC}">
              <c16:uniqueId val="{00000014-39B3-4E12-929D-154423BFA8A2}"/>
            </c:ext>
          </c:extLst>
        </c:ser>
        <c:dLbls>
          <c:dLblPos val="bestFit"/>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4.141342613476514E-2"/>
          <c:y val="0.68399790026246721"/>
          <c:w val="0.93890637053810089"/>
          <c:h val="0.2377798775153105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3076575" cy="512763"/>
          </a:xfrm>
          <a:prstGeom prst="rect">
            <a:avLst/>
          </a:prstGeom>
        </p:spPr>
        <p:txBody>
          <a:bodyPr vert="horz" lIns="91432" tIns="45717" rIns="91432" bIns="45717" rtlCol="0"/>
          <a:lstStyle>
            <a:lvl1pPr algn="l" eaLnBrk="1" hangingPunct="1">
              <a:defRPr sz="1200"/>
            </a:lvl1pPr>
          </a:lstStyle>
          <a:p>
            <a:pPr>
              <a:defRPr/>
            </a:pPr>
            <a:endParaRPr lang="hr-HR"/>
          </a:p>
        </p:txBody>
      </p:sp>
      <p:sp>
        <p:nvSpPr>
          <p:cNvPr id="3" name="Označba mesta datuma 2"/>
          <p:cNvSpPr>
            <a:spLocks noGrp="1"/>
          </p:cNvSpPr>
          <p:nvPr>
            <p:ph type="dt" sz="quarter" idx="1"/>
          </p:nvPr>
        </p:nvSpPr>
        <p:spPr>
          <a:xfrm>
            <a:off x="4021138" y="0"/>
            <a:ext cx="3076575" cy="512763"/>
          </a:xfrm>
          <a:prstGeom prst="rect">
            <a:avLst/>
          </a:prstGeom>
        </p:spPr>
        <p:txBody>
          <a:bodyPr vert="horz" lIns="91432" tIns="45717" rIns="91432" bIns="45717" rtlCol="0"/>
          <a:lstStyle>
            <a:lvl1pPr algn="r" eaLnBrk="1" hangingPunct="1">
              <a:defRPr sz="1200"/>
            </a:lvl1pPr>
          </a:lstStyle>
          <a:p>
            <a:pPr>
              <a:defRPr/>
            </a:pPr>
            <a:endParaRPr lang="hr-HR"/>
          </a:p>
        </p:txBody>
      </p:sp>
      <p:sp>
        <p:nvSpPr>
          <p:cNvPr id="4" name="Označba mesta noge 3"/>
          <p:cNvSpPr>
            <a:spLocks noGrp="1"/>
          </p:cNvSpPr>
          <p:nvPr>
            <p:ph type="ftr" sz="quarter" idx="2"/>
          </p:nvPr>
        </p:nvSpPr>
        <p:spPr>
          <a:xfrm>
            <a:off x="0" y="9721850"/>
            <a:ext cx="3076575" cy="512763"/>
          </a:xfrm>
          <a:prstGeom prst="rect">
            <a:avLst/>
          </a:prstGeom>
        </p:spPr>
        <p:txBody>
          <a:bodyPr vert="horz" lIns="91432" tIns="45717" rIns="91432" bIns="45717" rtlCol="0" anchor="b"/>
          <a:lstStyle>
            <a:lvl1pPr algn="l" eaLnBrk="1" hangingPunct="1">
              <a:defRPr sz="1200"/>
            </a:lvl1pPr>
          </a:lstStyle>
          <a:p>
            <a:pPr>
              <a:defRPr/>
            </a:pPr>
            <a:endParaRPr lang="hr-HR"/>
          </a:p>
        </p:txBody>
      </p:sp>
      <p:sp>
        <p:nvSpPr>
          <p:cNvPr id="5" name="Označba mesta številke diapozitiva 4"/>
          <p:cNvSpPr>
            <a:spLocks noGrp="1"/>
          </p:cNvSpPr>
          <p:nvPr>
            <p:ph type="sldNum" sz="quarter" idx="3"/>
          </p:nvPr>
        </p:nvSpPr>
        <p:spPr>
          <a:xfrm>
            <a:off x="4021138" y="9721850"/>
            <a:ext cx="3076575" cy="512763"/>
          </a:xfrm>
          <a:prstGeom prst="rect">
            <a:avLst/>
          </a:prstGeom>
        </p:spPr>
        <p:txBody>
          <a:bodyPr vert="horz" lIns="91432" tIns="45717" rIns="91432" bIns="45717" rtlCol="0" anchor="b"/>
          <a:lstStyle>
            <a:lvl1pPr algn="r" eaLnBrk="1" hangingPunct="1">
              <a:defRPr sz="1200"/>
            </a:lvl1pPr>
          </a:lstStyle>
          <a:p>
            <a:pPr>
              <a:defRPr/>
            </a:pPr>
            <a:fld id="{939D2706-7336-4974-949E-63D9CB6DE4B7}" type="slidenum">
              <a:rPr lang="hr-HR"/>
              <a:pPr>
                <a:defRPr/>
              </a:pPr>
              <a:t>‹#›</a:t>
            </a:fld>
            <a:endParaRPr lang="hr-HR"/>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60" tIns="47380" rIns="94760" bIns="47380" numCol="1" anchor="t" anchorCtr="0" compatLnSpc="1">
            <a:prstTxWarp prst="textNoShape">
              <a:avLst/>
            </a:prstTxWarp>
          </a:bodyPr>
          <a:lstStyle>
            <a:lvl1pPr defTabSz="947661" eaLnBrk="1" hangingPunct="1">
              <a:defRPr sz="1200"/>
            </a:lvl1pPr>
          </a:lstStyle>
          <a:p>
            <a:pPr>
              <a:defRPr/>
            </a:pPr>
            <a:endParaRPr lang="en-GB" altLang="sl-SI"/>
          </a:p>
        </p:txBody>
      </p:sp>
      <p:sp>
        <p:nvSpPr>
          <p:cNvPr id="26627" name="Rectangle 3"/>
          <p:cNvSpPr>
            <a:spLocks noGrp="1" noChangeArrowheads="1"/>
          </p:cNvSpPr>
          <p:nvPr>
            <p:ph type="dt" idx="1"/>
          </p:nvPr>
        </p:nvSpPr>
        <p:spPr bwMode="auto">
          <a:xfrm>
            <a:off x="4021138"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60" tIns="47380" rIns="94760" bIns="47380" numCol="1" anchor="t" anchorCtr="0" compatLnSpc="1">
            <a:prstTxWarp prst="textNoShape">
              <a:avLst/>
            </a:prstTxWarp>
          </a:bodyPr>
          <a:lstStyle>
            <a:lvl1pPr algn="r" defTabSz="947661" eaLnBrk="1" hangingPunct="1">
              <a:defRPr sz="1200"/>
            </a:lvl1pPr>
          </a:lstStyle>
          <a:p>
            <a:pPr>
              <a:defRPr/>
            </a:pPr>
            <a:endParaRPr lang="en-GB" altLang="sl-SI"/>
          </a:p>
        </p:txBody>
      </p:sp>
      <p:sp>
        <p:nvSpPr>
          <p:cNvPr id="2052" name="Rectangle 4"/>
          <p:cNvSpPr>
            <a:spLocks noRot="1" noChangeArrowheads="1" noTextEdit="1"/>
          </p:cNvSpPr>
          <p:nvPr>
            <p:ph type="sldImg" idx="2"/>
          </p:nvPr>
        </p:nvSpPr>
        <p:spPr bwMode="auto">
          <a:xfrm>
            <a:off x="992188" y="766763"/>
            <a:ext cx="5116512"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60" tIns="47380" rIns="94760" bIns="47380" numCol="1" anchor="t" anchorCtr="0" compatLnSpc="1">
            <a:prstTxWarp prst="textNoShape">
              <a:avLst/>
            </a:prstTxWarp>
          </a:bodyPr>
          <a:lstStyle/>
          <a:p>
            <a:pPr lvl="0"/>
            <a:r>
              <a:rPr lang="en-GB" altLang="sl-SI" noProof="0"/>
              <a:t>Kliknite, če želite urediti sloge besedila matrice</a:t>
            </a:r>
          </a:p>
          <a:p>
            <a:pPr lvl="1"/>
            <a:r>
              <a:rPr lang="en-GB" altLang="sl-SI" noProof="0"/>
              <a:t>Druga raven</a:t>
            </a:r>
          </a:p>
          <a:p>
            <a:pPr lvl="2"/>
            <a:r>
              <a:rPr lang="en-GB" altLang="sl-SI" noProof="0"/>
              <a:t>Tretja raven</a:t>
            </a:r>
          </a:p>
          <a:p>
            <a:pPr lvl="3"/>
            <a:r>
              <a:rPr lang="en-GB" altLang="sl-SI" noProof="0"/>
              <a:t>Četrta raven</a:t>
            </a:r>
          </a:p>
          <a:p>
            <a:pPr lvl="4"/>
            <a:r>
              <a:rPr lang="en-GB" altLang="sl-SI" noProof="0"/>
              <a:t>Peta raven</a:t>
            </a:r>
          </a:p>
        </p:txBody>
      </p:sp>
      <p:sp>
        <p:nvSpPr>
          <p:cNvPr id="26630" name="Rectangle 6"/>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60" tIns="47380" rIns="94760" bIns="47380" numCol="1" anchor="b" anchorCtr="0" compatLnSpc="1">
            <a:prstTxWarp prst="textNoShape">
              <a:avLst/>
            </a:prstTxWarp>
          </a:bodyPr>
          <a:lstStyle>
            <a:lvl1pPr defTabSz="947661" eaLnBrk="1" hangingPunct="1">
              <a:defRPr sz="1200"/>
            </a:lvl1pPr>
          </a:lstStyle>
          <a:p>
            <a:pPr>
              <a:defRPr/>
            </a:pPr>
            <a:endParaRPr lang="en-GB" altLang="sl-SI"/>
          </a:p>
        </p:txBody>
      </p:sp>
      <p:sp>
        <p:nvSpPr>
          <p:cNvPr id="26631" name="Rectangle 7"/>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60" tIns="47380" rIns="94760" bIns="47380" numCol="1" anchor="b" anchorCtr="0" compatLnSpc="1">
            <a:prstTxWarp prst="textNoShape">
              <a:avLst/>
            </a:prstTxWarp>
          </a:bodyPr>
          <a:lstStyle>
            <a:lvl1pPr algn="r" defTabSz="947661" eaLnBrk="1" hangingPunct="1">
              <a:defRPr sz="1200"/>
            </a:lvl1pPr>
          </a:lstStyle>
          <a:p>
            <a:pPr>
              <a:defRPr/>
            </a:pPr>
            <a:fld id="{EF72329B-F12B-403D-BA7D-62B6B3E4670E}" type="slidenum">
              <a:rPr lang="en-GB" altLang="sl-SI"/>
              <a:pPr>
                <a:defRPr/>
              </a:pPr>
              <a:t>‹#›</a:t>
            </a:fld>
            <a:endParaRPr lang="en-GB" altLang="sl-SI"/>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noTextEdit="1"/>
          </p:cNvSpPr>
          <p:nvPr>
            <p:ph type="sldImg"/>
          </p:nvPr>
        </p:nvSpPr>
        <p:spPr>
          <a:ln/>
        </p:spPr>
      </p:sp>
      <p:sp>
        <p:nvSpPr>
          <p:cNvPr id="5123" name="Rectangle 3"/>
          <p:cNvSpPr>
            <a:spLocks noGrp="1" noChangeArrowheads="1"/>
          </p:cNvSpPr>
          <p:nvPr>
            <p:ph type="body" idx="1"/>
          </p:nvPr>
        </p:nvSpPr>
        <p:spPr>
          <a:noFill/>
        </p:spPr>
        <p:txBody>
          <a:bodyPr/>
          <a:lstStyle/>
          <a:p>
            <a:pPr eaLnBrk="1" hangingPunct="1"/>
            <a:endParaRPr lang="en-GB" altLang="sl-SI"/>
          </a:p>
        </p:txBody>
      </p:sp>
      <p:sp>
        <p:nvSpPr>
          <p:cNvPr id="5124"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5125"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B51C137-9DDF-43DE-BADD-5266B2DCA49A}" type="slidenum">
              <a:rPr lang="en-GB" altLang="sl-SI" smtClean="0"/>
              <a:pPr/>
              <a:t>1</a:t>
            </a:fld>
            <a:endParaRPr lang="en-GB" alt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Rot="1" noChangeArrowheads="1" noTextEdit="1"/>
          </p:cNvSpPr>
          <p:nvPr>
            <p:ph type="sldImg"/>
          </p:nvPr>
        </p:nvSpPr>
        <p:spPr>
          <a:xfrm>
            <a:off x="992188" y="766763"/>
            <a:ext cx="5118100" cy="3838575"/>
          </a:xfrm>
          <a:ln/>
        </p:spPr>
      </p:sp>
      <p:sp>
        <p:nvSpPr>
          <p:cNvPr id="17411"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1741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741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C1FF17-F610-427F-93C2-220D5D9C896C}" type="slidenum">
              <a:rPr lang="en-GB" altLang="sl-SI" smtClean="0"/>
              <a:pPr/>
              <a:t>10</a:t>
            </a:fld>
            <a:endParaRPr lang="en-GB" altLang="sl-S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Rot="1" noChangeArrowheads="1" noTextEdit="1"/>
          </p:cNvSpPr>
          <p:nvPr>
            <p:ph type="sldImg"/>
          </p:nvPr>
        </p:nvSpPr>
        <p:spPr>
          <a:xfrm>
            <a:off x="992188" y="766763"/>
            <a:ext cx="5118100" cy="3838575"/>
          </a:xfrm>
          <a:ln/>
        </p:spPr>
      </p:sp>
      <p:sp>
        <p:nvSpPr>
          <p:cNvPr id="17411"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1741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741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C1FF17-F610-427F-93C2-220D5D9C896C}" type="slidenum">
              <a:rPr lang="en-GB" altLang="sl-SI" smtClean="0"/>
              <a:pPr/>
              <a:t>11</a:t>
            </a:fld>
            <a:endParaRPr lang="en-GB" altLang="sl-SI"/>
          </a:p>
        </p:txBody>
      </p:sp>
    </p:spTree>
    <p:extLst>
      <p:ext uri="{BB962C8B-B14F-4D97-AF65-F5344CB8AC3E}">
        <p14:creationId xmlns:p14="http://schemas.microsoft.com/office/powerpoint/2010/main" val="2369954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Rot="1" noChangeArrowheads="1" noTextEdit="1"/>
          </p:cNvSpPr>
          <p:nvPr>
            <p:ph type="sldImg"/>
          </p:nvPr>
        </p:nvSpPr>
        <p:spPr>
          <a:xfrm>
            <a:off x="992188" y="766763"/>
            <a:ext cx="5118100" cy="3838575"/>
          </a:xfrm>
          <a:ln/>
        </p:spPr>
      </p:sp>
      <p:sp>
        <p:nvSpPr>
          <p:cNvPr id="17411"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1741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741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C1FF17-F610-427F-93C2-220D5D9C896C}" type="slidenum">
              <a:rPr lang="en-GB" altLang="sl-SI" smtClean="0"/>
              <a:pPr/>
              <a:t>12</a:t>
            </a:fld>
            <a:endParaRPr lang="en-GB" altLang="sl-SI"/>
          </a:p>
        </p:txBody>
      </p:sp>
    </p:spTree>
    <p:extLst>
      <p:ext uri="{BB962C8B-B14F-4D97-AF65-F5344CB8AC3E}">
        <p14:creationId xmlns:p14="http://schemas.microsoft.com/office/powerpoint/2010/main" val="2480379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Rot="1" noChangeArrowheads="1" noTextEdit="1"/>
          </p:cNvSpPr>
          <p:nvPr>
            <p:ph type="sldImg"/>
          </p:nvPr>
        </p:nvSpPr>
        <p:spPr>
          <a:xfrm>
            <a:off x="992188" y="766763"/>
            <a:ext cx="5118100" cy="3838575"/>
          </a:xfrm>
          <a:ln/>
        </p:spPr>
      </p:sp>
      <p:sp>
        <p:nvSpPr>
          <p:cNvPr id="17411"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1741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741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C1FF17-F610-427F-93C2-220D5D9C896C}" type="slidenum">
              <a:rPr lang="en-GB" altLang="sl-SI" smtClean="0"/>
              <a:pPr/>
              <a:t>13</a:t>
            </a:fld>
            <a:endParaRPr lang="en-GB" altLang="sl-SI"/>
          </a:p>
        </p:txBody>
      </p:sp>
    </p:spTree>
    <p:extLst>
      <p:ext uri="{BB962C8B-B14F-4D97-AF65-F5344CB8AC3E}">
        <p14:creationId xmlns:p14="http://schemas.microsoft.com/office/powerpoint/2010/main" val="573709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Rot="1" noChangeArrowheads="1" noTextEdit="1"/>
          </p:cNvSpPr>
          <p:nvPr>
            <p:ph type="sldImg"/>
          </p:nvPr>
        </p:nvSpPr>
        <p:spPr>
          <a:xfrm>
            <a:off x="992188" y="766763"/>
            <a:ext cx="5118100" cy="3838575"/>
          </a:xfrm>
          <a:ln/>
        </p:spPr>
      </p:sp>
      <p:sp>
        <p:nvSpPr>
          <p:cNvPr id="21507"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21508"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21509"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6D978D8-DCA6-4CB8-874C-36CCEC33F270}" type="slidenum">
              <a:rPr lang="en-GB" altLang="sl-SI" smtClean="0"/>
              <a:pPr/>
              <a:t>14</a:t>
            </a:fld>
            <a:endParaRPr lang="en-GB" altLang="sl-SI"/>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Rot="1" noChangeArrowheads="1" noTextEdit="1"/>
          </p:cNvSpPr>
          <p:nvPr>
            <p:ph type="sldImg"/>
          </p:nvPr>
        </p:nvSpPr>
        <p:spPr>
          <a:xfrm>
            <a:off x="992188" y="766763"/>
            <a:ext cx="5118100" cy="3838575"/>
          </a:xfrm>
          <a:ln/>
        </p:spPr>
      </p:sp>
      <p:sp>
        <p:nvSpPr>
          <p:cNvPr id="21507"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21508"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21509"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6D978D8-DCA6-4CB8-874C-36CCEC33F270}" type="slidenum">
              <a:rPr lang="en-GB" altLang="sl-SI" smtClean="0"/>
              <a:pPr/>
              <a:t>15</a:t>
            </a:fld>
            <a:endParaRPr lang="en-GB" altLang="sl-SI"/>
          </a:p>
        </p:txBody>
      </p:sp>
    </p:spTree>
    <p:extLst>
      <p:ext uri="{BB962C8B-B14F-4D97-AF65-F5344CB8AC3E}">
        <p14:creationId xmlns:p14="http://schemas.microsoft.com/office/powerpoint/2010/main" val="790172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Rot="1" noChangeArrowheads="1" noTextEdit="1"/>
          </p:cNvSpPr>
          <p:nvPr>
            <p:ph type="sldImg"/>
          </p:nvPr>
        </p:nvSpPr>
        <p:spPr>
          <a:xfrm>
            <a:off x="992188" y="766763"/>
            <a:ext cx="5118100" cy="3838575"/>
          </a:xfrm>
          <a:ln/>
        </p:spPr>
      </p:sp>
      <p:sp>
        <p:nvSpPr>
          <p:cNvPr id="21507"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21508"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21509"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6D978D8-DCA6-4CB8-874C-36CCEC33F270}" type="slidenum">
              <a:rPr lang="en-GB" altLang="sl-SI" smtClean="0"/>
              <a:pPr/>
              <a:t>16</a:t>
            </a:fld>
            <a:endParaRPr lang="en-GB" altLang="sl-SI"/>
          </a:p>
        </p:txBody>
      </p:sp>
    </p:spTree>
    <p:extLst>
      <p:ext uri="{BB962C8B-B14F-4D97-AF65-F5344CB8AC3E}">
        <p14:creationId xmlns:p14="http://schemas.microsoft.com/office/powerpoint/2010/main" val="2675892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Rot="1" noChangeArrowheads="1" noTextEdit="1"/>
          </p:cNvSpPr>
          <p:nvPr>
            <p:ph type="sldImg"/>
          </p:nvPr>
        </p:nvSpPr>
        <p:spPr>
          <a:xfrm>
            <a:off x="992188" y="766763"/>
            <a:ext cx="5118100" cy="3838575"/>
          </a:xfrm>
          <a:ln/>
        </p:spPr>
      </p:sp>
      <p:sp>
        <p:nvSpPr>
          <p:cNvPr id="21507" name="Rectangle 3"/>
          <p:cNvSpPr>
            <a:spLocks noGrp="1" noChangeArrowheads="1"/>
          </p:cNvSpPr>
          <p:nvPr>
            <p:ph type="body" idx="1"/>
          </p:nvPr>
        </p:nvSpPr>
        <p:spPr>
          <a:xfrm>
            <a:off x="709613" y="4860925"/>
            <a:ext cx="5680075" cy="4603750"/>
          </a:xfrm>
          <a:noFill/>
        </p:spPr>
        <p:txBody>
          <a:bodyPr/>
          <a:lstStyle/>
          <a:p>
            <a:pPr eaLnBrk="1" hangingPunct="1"/>
            <a:endParaRPr lang="en-GB" altLang="sl-SI" dirty="0"/>
          </a:p>
        </p:txBody>
      </p:sp>
      <p:sp>
        <p:nvSpPr>
          <p:cNvPr id="21508"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21509"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6D978D8-DCA6-4CB8-874C-36CCEC33F270}" type="slidenum">
              <a:rPr lang="en-GB" altLang="sl-SI" smtClean="0"/>
              <a:pPr/>
              <a:t>17</a:t>
            </a:fld>
            <a:endParaRPr lang="en-GB" altLang="sl-SI"/>
          </a:p>
        </p:txBody>
      </p:sp>
    </p:spTree>
    <p:extLst>
      <p:ext uri="{BB962C8B-B14F-4D97-AF65-F5344CB8AC3E}">
        <p14:creationId xmlns:p14="http://schemas.microsoft.com/office/powerpoint/2010/main" val="500532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Rot="1" noChangeArrowheads="1" noTextEdit="1"/>
          </p:cNvSpPr>
          <p:nvPr>
            <p:ph type="sldImg"/>
          </p:nvPr>
        </p:nvSpPr>
        <p:spPr>
          <a:xfrm>
            <a:off x="992188" y="766763"/>
            <a:ext cx="5118100" cy="3838575"/>
          </a:xfrm>
          <a:ln/>
        </p:spPr>
      </p:sp>
      <p:sp>
        <p:nvSpPr>
          <p:cNvPr id="27651" name="Rectangle 3"/>
          <p:cNvSpPr>
            <a:spLocks noGrp="1" noChangeArrowheads="1"/>
          </p:cNvSpPr>
          <p:nvPr>
            <p:ph type="body" idx="1"/>
          </p:nvPr>
        </p:nvSpPr>
        <p:spPr>
          <a:xfrm>
            <a:off x="709613" y="4860925"/>
            <a:ext cx="5680075" cy="4603750"/>
          </a:xfrm>
          <a:noFill/>
        </p:spPr>
        <p:txBody>
          <a:bodyPr/>
          <a:lstStyle/>
          <a:p>
            <a:pPr algn="just">
              <a:spcAft>
                <a:spcPts val="0"/>
              </a:spcAft>
            </a:pPr>
            <a:r>
              <a:rPr lang="bs-Latn-BA" dirty="0">
                <a:ea typeface="Calibri" panose="020F0502020204030204" pitchFamily="34" charset="0"/>
                <a:cs typeface="Times New Roman" panose="02020603050405020304" pitchFamily="18" charset="0"/>
              </a:rPr>
              <a:t>Najprije je potrebno definirati zone opasnosti, da bi se mogle definirati mjere protueksplozijske zaštite i zahtjevi za opremu, koja se ugrađuje. </a:t>
            </a:r>
            <a:endParaRPr lang="sl-SI" dirty="0">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 </a:t>
            </a:r>
            <a:endParaRPr lang="sl-SI" dirty="0">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Kod nove opreme stvari su jasne. Oprema mora biti izrađena prema zahtjevima direktive 2014/34/EU. </a:t>
            </a:r>
            <a:r>
              <a:rPr lang="hr-HR" dirty="0">
                <a:ea typeface="Calibri" panose="020F0502020204030204" pitchFamily="34" charset="0"/>
                <a:cs typeface="Times New Roman" panose="02020603050405020304" pitchFamily="18" charset="0"/>
              </a:rPr>
              <a:t>Proizvođač treba priložiti Izjavu o sukladnosti. Preporučuje se da se uvijek odaberu proizvođači sa iskustvima. Kod stare opreme veoma je važno da se dobro analiziraju rizici od eksplozije. Oprema, koja predstavlja visoke rizike, treba se zamijeniti ili preurediti tako, da su rizici smanjeni na minimum.</a:t>
            </a:r>
            <a:endParaRPr lang="sl-SI" dirty="0">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 </a:t>
            </a:r>
            <a:endParaRPr lang="sl-SI" dirty="0">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Poslodavac mora izraditi radna uputstva i donijeti mjere za sprečavanje izvora paljenja od strane radnika ili drugih osoba, koje mogu prilaziti opremi.</a:t>
            </a:r>
            <a:endParaRPr lang="sl-SI" dirty="0">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 </a:t>
            </a:r>
            <a:endParaRPr lang="sl-SI" dirty="0">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I na samom kraju - gotovo najvažnija je edukacija radnika i održivača. Ako radnici, a posobno osebe koje izvode održavanje i slične radove znaju što smiju, a što ne, već smo spriječili veliki dio eksplozija! </a:t>
            </a:r>
            <a:endParaRPr lang="sl-SI" dirty="0">
              <a:ea typeface="Calibri" panose="020F0502020204030204" pitchFamily="34" charset="0"/>
              <a:cs typeface="Times New Roman" panose="02020603050405020304" pitchFamily="18" charset="0"/>
            </a:endParaRPr>
          </a:p>
          <a:p>
            <a:pPr eaLnBrk="1" hangingPunct="1"/>
            <a:endParaRPr lang="en-GB" altLang="sl-SI" dirty="0"/>
          </a:p>
        </p:txBody>
      </p:sp>
      <p:sp>
        <p:nvSpPr>
          <p:cNvPr id="2765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2765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DC4390F-1A2F-4D3A-ABA3-6301F987D563}" type="slidenum">
              <a:rPr lang="en-GB" altLang="sl-SI" smtClean="0"/>
              <a:pPr/>
              <a:t>18</a:t>
            </a:fld>
            <a:endParaRPr lang="en-GB" alt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Rot="1" noChangeArrowheads="1" noTextEdit="1"/>
          </p:cNvSpPr>
          <p:nvPr>
            <p:ph type="sldImg"/>
          </p:nvPr>
        </p:nvSpPr>
        <p:spPr>
          <a:ln/>
        </p:spPr>
      </p:sp>
      <p:sp>
        <p:nvSpPr>
          <p:cNvPr id="7171" name="Rectangle 3"/>
          <p:cNvSpPr>
            <a:spLocks noGrp="1" noChangeArrowheads="1"/>
          </p:cNvSpPr>
          <p:nvPr>
            <p:ph type="body" idx="1"/>
          </p:nvPr>
        </p:nvSpPr>
        <p:spPr>
          <a:noFill/>
        </p:spPr>
        <p:txBody>
          <a:bodyPr/>
          <a:lstStyle/>
          <a:p>
            <a:pPr eaLnBrk="1" hangingPunct="1"/>
            <a:r>
              <a:rPr lang="hr-HR" altLang="sl-SI" sz="1000" noProof="0" dirty="0"/>
              <a:t>Iz historije znamo, da se eksplozije u pogonima prehrambene industrije događaju. Nekoliko tjedna nazad došlo je i do eksplozije u silosima u Splitu. Kao što se to često događa eksplozija se dogodila za vreme održavanja odnosno radova, koji nisu vezani na </a:t>
            </a:r>
            <a:r>
              <a:rPr lang="hr-HR" altLang="sl-SI" sz="1000" noProof="0" dirty="0" err="1"/>
              <a:t>uobičajne</a:t>
            </a:r>
            <a:r>
              <a:rPr lang="hr-HR" altLang="sl-SI" sz="1000" noProof="0" dirty="0"/>
              <a:t> procese  proizvodnje odnosno skladištenja žitarica.</a:t>
            </a:r>
          </a:p>
        </p:txBody>
      </p:sp>
      <p:sp>
        <p:nvSpPr>
          <p:cNvPr id="717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717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F6125F-106C-42CF-AB15-F73D5147A682}" type="slidenum">
              <a:rPr lang="en-GB" altLang="sl-SI" smtClean="0"/>
              <a:pPr/>
              <a:t>2</a:t>
            </a:fld>
            <a:endParaRPr lang="en-GB" altLang="sl-S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Rot="1" noChangeArrowheads="1" noTextEdit="1"/>
          </p:cNvSpPr>
          <p:nvPr>
            <p:ph type="sldImg"/>
          </p:nvPr>
        </p:nvSpPr>
        <p:spPr>
          <a:ln/>
        </p:spPr>
      </p:sp>
      <p:sp>
        <p:nvSpPr>
          <p:cNvPr id="9219" name="Rectangle 3"/>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hr-HR" sz="1200" kern="1200" dirty="0">
                <a:solidFill>
                  <a:schemeClr val="tx1"/>
                </a:solidFill>
                <a:effectLst/>
                <a:latin typeface="Arial" panose="020B0604020202020204" pitchFamily="34" charset="0"/>
                <a:ea typeface="+mn-ea"/>
                <a:cs typeface="Arial" panose="020B0604020202020204" pitchFamily="34" charset="0"/>
              </a:rPr>
              <a:t>Statistike pokazuju, da je najopasniji uređaj u prehrambenoj industriji elevator, a poslije njega najčešće se eksplozije događaju unutar silosa, </a:t>
            </a:r>
            <a:r>
              <a:rPr lang="hr-HR" sz="1200" kern="1200" dirty="0" err="1">
                <a:solidFill>
                  <a:schemeClr val="tx1"/>
                </a:solidFill>
                <a:effectLst/>
                <a:latin typeface="Arial" panose="020B0604020202020204" pitchFamily="34" charset="0"/>
                <a:ea typeface="+mn-ea"/>
                <a:cs typeface="Arial" panose="020B0604020202020204" pitchFamily="34" charset="0"/>
              </a:rPr>
              <a:t>odsisnog</a:t>
            </a:r>
            <a:r>
              <a:rPr lang="hr-HR" sz="1200" kern="1200" dirty="0">
                <a:solidFill>
                  <a:schemeClr val="tx1"/>
                </a:solidFill>
                <a:effectLst/>
                <a:latin typeface="Arial" panose="020B0604020202020204" pitchFamily="34" charset="0"/>
                <a:ea typeface="+mn-ea"/>
                <a:cs typeface="Arial" panose="020B0604020202020204" pitchFamily="34" charset="0"/>
              </a:rPr>
              <a:t> sustava, te mlinova. Iako je veliki dio izvora paljenja nepoznat najveći dio preuzimaju mehaničke iskre i grijanje zbog trenja (kvarovi ležaja i slično), te drugi faktori prouzrokovani ljudskim aktivnostima (zavarivanje, pušenje, održavanje...).</a:t>
            </a:r>
            <a:endParaRPr lang="sl-SI" sz="1200" kern="1200" dirty="0">
              <a:solidFill>
                <a:schemeClr val="tx1"/>
              </a:solidFill>
              <a:effectLst/>
              <a:latin typeface="Arial" panose="020B0604020202020204" pitchFamily="34" charset="0"/>
              <a:ea typeface="+mn-ea"/>
              <a:cs typeface="Arial" panose="020B0604020202020204" pitchFamily="34" charset="0"/>
            </a:endParaRPr>
          </a:p>
          <a:p>
            <a:pPr eaLnBrk="1" hangingPunct="1"/>
            <a:endParaRPr lang="en-GB" altLang="sl-SI" dirty="0"/>
          </a:p>
        </p:txBody>
      </p:sp>
      <p:sp>
        <p:nvSpPr>
          <p:cNvPr id="9220"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9221"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8E34A2-23FF-4DA1-8450-FED7E6529F66}" type="slidenum">
              <a:rPr lang="en-GB" altLang="sl-SI" smtClean="0"/>
              <a:pPr/>
              <a:t>3</a:t>
            </a:fld>
            <a:endParaRPr lang="en-GB" altLang="sl-SI"/>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Rot="1" noChangeArrowheads="1" noTextEdit="1"/>
          </p:cNvSpPr>
          <p:nvPr>
            <p:ph type="sldImg"/>
          </p:nvPr>
        </p:nvSpPr>
        <p:spPr>
          <a:ln/>
        </p:spPr>
      </p:sp>
      <p:sp>
        <p:nvSpPr>
          <p:cNvPr id="15363" name="Rectangle 3"/>
          <p:cNvSpPr>
            <a:spLocks noGrp="1" noChangeArrowheads="1"/>
          </p:cNvSpPr>
          <p:nvPr>
            <p:ph type="body" idx="1"/>
          </p:nvPr>
        </p:nvSpPr>
        <p:spPr>
          <a:noFill/>
        </p:spPr>
        <p:txBody>
          <a:bodyPr/>
          <a:lstStyle/>
          <a:p>
            <a:pPr eaLnBrk="1" hangingPunct="1"/>
            <a:r>
              <a:rPr lang="hr-HR" altLang="sl-SI" noProof="0" dirty="0"/>
              <a:t>A, kako spriječiti eksploziju? </a:t>
            </a:r>
          </a:p>
          <a:p>
            <a:pPr eaLnBrk="1" hangingPunct="1"/>
            <a:r>
              <a:rPr lang="hr-HR" altLang="sl-SI" noProof="0" dirty="0"/>
              <a:t>Teoretski gledano stvar je jasna. Poslodavac treba </a:t>
            </a:r>
            <a:r>
              <a:rPr lang="hr-HR" altLang="sl-SI" noProof="0" dirty="0" err="1"/>
              <a:t>sprječiti</a:t>
            </a:r>
            <a:r>
              <a:rPr lang="hr-HR" altLang="sl-SI" noProof="0" dirty="0"/>
              <a:t> eksploziju tako, da izradi dokument o zaštiti od eksplozije i prihvatiti tehničke i organizacijske mjere za sprječavanje pojava eksplozijske smjese i uzorka paljenja.</a:t>
            </a:r>
          </a:p>
          <a:p>
            <a:pPr eaLnBrk="1" hangingPunct="1"/>
            <a:endParaRPr lang="hr-HR" altLang="sl-SI" noProof="0" dirty="0"/>
          </a:p>
          <a:p>
            <a:pPr eaLnBrk="1" hangingPunct="1"/>
            <a:r>
              <a:rPr lang="hr-HR" altLang="sl-SI" noProof="0" dirty="0"/>
              <a:t>Dio vezan na izradu dokumenta o zaštiti od eksplozije i sprečavanja pojava eksplozijske smjese opet je prilično jasan. Problemi ili bolje rečeno nejasnost nastupi, kada počnemo govoriti o uređajima ispred 2003, kad je u RS došla na snagu ATEX direktiva.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hr-HR" sz="1200" kern="1200" dirty="0">
                <a:solidFill>
                  <a:schemeClr val="tx1"/>
                </a:solidFill>
                <a:effectLst/>
                <a:latin typeface="Arial" panose="020B0604020202020204" pitchFamily="34" charset="0"/>
                <a:ea typeface="+mn-ea"/>
                <a:cs typeface="Arial" panose="020B0604020202020204" pitchFamily="34" charset="0"/>
              </a:rPr>
              <a:t>Prije ovog datuma regulirana je bila samo električka oprema ugrađena u eksplozijsko ugroženim prostorima. To znači, da bi i starija električna oprema (uz pretpostavku, da je bila pravilno održavana) uglavnom morala biti sukladna i s novim zahtjevima. Ako nije sukladna, jedina je mogućnost, da se promjeni s novom opremom. Zahtjevi za neelektričnu opremu nisu postajali, ali je u starijim </a:t>
            </a:r>
            <a:r>
              <a:rPr lang="hr-HR" sz="1200" kern="1200" dirty="0" err="1">
                <a:solidFill>
                  <a:schemeClr val="tx1"/>
                </a:solidFill>
                <a:effectLst/>
                <a:latin typeface="Arial" panose="020B0604020202020204" pitchFamily="34" charset="0"/>
                <a:ea typeface="+mn-ea"/>
                <a:cs typeface="Arial" panose="020B0604020202020204" pitchFamily="34" charset="0"/>
              </a:rPr>
              <a:t>mašinskim</a:t>
            </a:r>
            <a:r>
              <a:rPr lang="hr-HR" sz="1200" kern="1200" dirty="0">
                <a:solidFill>
                  <a:schemeClr val="tx1"/>
                </a:solidFill>
                <a:effectLst/>
                <a:latin typeface="Arial" panose="020B0604020202020204" pitchFamily="34" charset="0"/>
                <a:ea typeface="+mn-ea"/>
                <a:cs typeface="Arial" panose="020B0604020202020204" pitchFamily="34" charset="0"/>
              </a:rPr>
              <a:t> direktivama bio jasan zahtjev za sprečavanje eksplozije. To znači, ako je oprema izrađena sukladno </a:t>
            </a:r>
            <a:r>
              <a:rPr lang="hr-HR" sz="1200" kern="1200" dirty="0" err="1">
                <a:solidFill>
                  <a:schemeClr val="tx1"/>
                </a:solidFill>
                <a:effectLst/>
                <a:latin typeface="Arial" panose="020B0604020202020204" pitchFamily="34" charset="0"/>
                <a:ea typeface="+mn-ea"/>
                <a:cs typeface="Arial" panose="020B0604020202020204" pitchFamily="34" charset="0"/>
              </a:rPr>
              <a:t>mašinskom</a:t>
            </a:r>
            <a:r>
              <a:rPr lang="hr-HR" sz="1200" kern="1200" dirty="0">
                <a:solidFill>
                  <a:schemeClr val="tx1"/>
                </a:solidFill>
                <a:effectLst/>
                <a:latin typeface="Arial" panose="020B0604020202020204" pitchFamily="34" charset="0"/>
                <a:ea typeface="+mn-ea"/>
                <a:cs typeface="Arial" panose="020B0604020202020204" pitchFamily="34" charset="0"/>
              </a:rPr>
              <a:t> direktivom za predviđenu upotrebu, i ta oprema (opet uz pretpostavku. da je bila pravilno održavana) ne bi smjela biti uzrok paljenja. Bez obzira na to, za neelektričnu opremu, koja je bila izrađena prije 1.7.2003. i nije sukladna sa 94/9/EC, potrebno je izraditi procjenu rizika i ako su rizici za paljenje preveliki, uvesti dodatne mjere odnosno preurediti opremu. U Republici Sloveniji takvu analizu može izraditi poslodavac sam ili uz pomoć vanjskih institucija, ali mora na kraju uvijek sam potpisati izjavu, da je oprema sukladna i da preuzima rizike za njenu upotrebu. Jedina mogućnost, da izjavu ne potpiše sam je da izjavu potpiše proizvođač opreme.  A o tome malo više kasnije.</a:t>
            </a:r>
            <a:endParaRPr lang="sl-SI" sz="1200" kern="1200" dirty="0">
              <a:solidFill>
                <a:schemeClr val="tx1"/>
              </a:solidFill>
              <a:effectLst/>
              <a:latin typeface="Arial" panose="020B0604020202020204" pitchFamily="34" charset="0"/>
              <a:ea typeface="+mn-ea"/>
              <a:cs typeface="Arial" panose="020B0604020202020204" pitchFamily="34" charset="0"/>
            </a:endParaRPr>
          </a:p>
          <a:p>
            <a:pPr eaLnBrk="1" hangingPunct="1"/>
            <a:endParaRPr lang="hr-HR" altLang="sl-SI" noProof="0" dirty="0"/>
          </a:p>
        </p:txBody>
      </p:sp>
      <p:sp>
        <p:nvSpPr>
          <p:cNvPr id="15364"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5365"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A52910-14A5-43CD-BD8B-1ADE76F4B134}" type="slidenum">
              <a:rPr lang="en-GB" altLang="sl-SI" smtClean="0"/>
              <a:pPr/>
              <a:t>4</a:t>
            </a:fld>
            <a:endParaRPr lang="en-GB" altLang="sl-SI"/>
          </a:p>
        </p:txBody>
      </p:sp>
    </p:spTree>
    <p:extLst>
      <p:ext uri="{BB962C8B-B14F-4D97-AF65-F5344CB8AC3E}">
        <p14:creationId xmlns:p14="http://schemas.microsoft.com/office/powerpoint/2010/main" val="3191914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Rot="1" noChangeArrowheads="1" noTextEdit="1"/>
          </p:cNvSpPr>
          <p:nvPr>
            <p:ph type="sldImg"/>
          </p:nvPr>
        </p:nvSpPr>
        <p:spPr>
          <a:ln/>
        </p:spPr>
      </p:sp>
      <p:sp>
        <p:nvSpPr>
          <p:cNvPr id="11267" name="Rectangle 3"/>
          <p:cNvSpPr>
            <a:spLocks noGrp="1" noChangeArrowheads="1"/>
          </p:cNvSpPr>
          <p:nvPr>
            <p:ph type="body" idx="1"/>
          </p:nvPr>
        </p:nvSpPr>
        <p:spPr>
          <a:noFill/>
        </p:spPr>
        <p:txBody>
          <a:bodyPr/>
          <a:lstStyle/>
          <a:p>
            <a:pPr eaLnBrk="1" hangingPunct="1"/>
            <a:endParaRPr lang="en-GB" altLang="sl-SI" dirty="0"/>
          </a:p>
        </p:txBody>
      </p:sp>
      <p:sp>
        <p:nvSpPr>
          <p:cNvPr id="11268"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1269"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3B1A0C4-8CE9-439F-8739-8221A69E16C7}" type="slidenum">
              <a:rPr lang="en-GB" altLang="sl-SI" smtClean="0"/>
              <a:pPr/>
              <a:t>5</a:t>
            </a:fld>
            <a:endParaRPr lang="en-GB" altLang="sl-S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Rot="1" noChangeArrowheads="1" noTextEdit="1"/>
          </p:cNvSpPr>
          <p:nvPr>
            <p:ph type="sldImg"/>
          </p:nvPr>
        </p:nvSpPr>
        <p:spPr>
          <a:ln/>
        </p:spPr>
      </p:sp>
      <p:sp>
        <p:nvSpPr>
          <p:cNvPr id="13315" name="Rectangle 3"/>
          <p:cNvSpPr>
            <a:spLocks noGrp="1" noChangeArrowheads="1"/>
          </p:cNvSpPr>
          <p:nvPr>
            <p:ph type="body" idx="1"/>
          </p:nvPr>
        </p:nvSpPr>
        <p:spPr>
          <a:noFill/>
        </p:spPr>
        <p:txBody>
          <a:bodyPr/>
          <a:lstStyle/>
          <a:p>
            <a:pPr eaLnBrk="1" hangingPunct="1"/>
            <a:endParaRPr lang="en-GB" altLang="sl-SI" dirty="0"/>
          </a:p>
        </p:txBody>
      </p:sp>
      <p:sp>
        <p:nvSpPr>
          <p:cNvPr id="13316"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3317"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18B928-465C-4C22-BC81-BCB22D5F87ED}" type="slidenum">
              <a:rPr lang="en-GB" altLang="sl-SI" smtClean="0"/>
              <a:pPr/>
              <a:t>6</a:t>
            </a:fld>
            <a:endParaRPr lang="en-GB" altLang="sl-S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Rot="1" noChangeArrowheads="1" noTextEdit="1"/>
          </p:cNvSpPr>
          <p:nvPr>
            <p:ph type="sldImg"/>
          </p:nvPr>
        </p:nvSpPr>
        <p:spPr>
          <a:ln/>
        </p:spPr>
      </p:sp>
      <p:sp>
        <p:nvSpPr>
          <p:cNvPr id="15363" name="Rectangle 3"/>
          <p:cNvSpPr>
            <a:spLocks noGrp="1" noChangeArrowheads="1"/>
          </p:cNvSpPr>
          <p:nvPr>
            <p:ph type="body" idx="1"/>
          </p:nvPr>
        </p:nvSpPr>
        <p:spPr>
          <a:noFill/>
        </p:spPr>
        <p:txBody>
          <a:bodyPr/>
          <a:lstStyle/>
          <a:p>
            <a:pPr eaLnBrk="1" hangingPunct="1"/>
            <a:endParaRPr lang="en-GB" altLang="sl-SI" dirty="0"/>
          </a:p>
        </p:txBody>
      </p:sp>
      <p:sp>
        <p:nvSpPr>
          <p:cNvPr id="15364"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5365"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A52910-14A5-43CD-BD8B-1ADE76F4B134}" type="slidenum">
              <a:rPr lang="en-GB" altLang="sl-SI" smtClean="0"/>
              <a:pPr/>
              <a:t>7</a:t>
            </a:fld>
            <a:endParaRPr lang="en-GB" altLang="sl-SI"/>
          </a:p>
        </p:txBody>
      </p:sp>
    </p:spTree>
    <p:extLst>
      <p:ext uri="{BB962C8B-B14F-4D97-AF65-F5344CB8AC3E}">
        <p14:creationId xmlns:p14="http://schemas.microsoft.com/office/powerpoint/2010/main" val="4146478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Rot="1" noChangeArrowheads="1" noTextEdit="1"/>
          </p:cNvSpPr>
          <p:nvPr>
            <p:ph type="sldImg"/>
          </p:nvPr>
        </p:nvSpPr>
        <p:spPr>
          <a:ln/>
        </p:spPr>
      </p:sp>
      <p:sp>
        <p:nvSpPr>
          <p:cNvPr id="15363" name="Rectangle 3"/>
          <p:cNvSpPr>
            <a:spLocks noGrp="1" noChangeArrowheads="1"/>
          </p:cNvSpPr>
          <p:nvPr>
            <p:ph type="body" idx="1"/>
          </p:nvPr>
        </p:nvSpPr>
        <p:spPr>
          <a:noFill/>
        </p:spPr>
        <p:txBody>
          <a:bodyPr/>
          <a:lstStyle/>
          <a:p>
            <a:pPr eaLnBrk="1" hangingPunct="1"/>
            <a:endParaRPr lang="en-GB" altLang="sl-SI" dirty="0"/>
          </a:p>
        </p:txBody>
      </p:sp>
      <p:sp>
        <p:nvSpPr>
          <p:cNvPr id="15364"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5365"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A52910-14A5-43CD-BD8B-1ADE76F4B134}" type="slidenum">
              <a:rPr lang="en-GB" altLang="sl-SI" smtClean="0"/>
              <a:pPr/>
              <a:t>8</a:t>
            </a:fld>
            <a:endParaRPr lang="en-GB" altLang="sl-S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Rot="1" noChangeArrowheads="1" noTextEdit="1"/>
          </p:cNvSpPr>
          <p:nvPr>
            <p:ph type="sldImg"/>
          </p:nvPr>
        </p:nvSpPr>
        <p:spPr>
          <a:xfrm>
            <a:off x="992188" y="766763"/>
            <a:ext cx="5118100" cy="3838575"/>
          </a:xfrm>
          <a:ln/>
        </p:spPr>
      </p:sp>
      <p:sp>
        <p:nvSpPr>
          <p:cNvPr id="17411" name="Rectangle 3"/>
          <p:cNvSpPr>
            <a:spLocks noGrp="1" noChangeArrowheads="1"/>
          </p:cNvSpPr>
          <p:nvPr>
            <p:ph type="body" idx="1"/>
          </p:nvPr>
        </p:nvSpPr>
        <p:spPr>
          <a:xfrm>
            <a:off x="709613" y="4860925"/>
            <a:ext cx="5680075" cy="4603750"/>
          </a:xfrm>
          <a:noFill/>
        </p:spPr>
        <p:txBody>
          <a:bodyPr/>
          <a:lstStyle/>
          <a:p>
            <a:pPr marL="0" indent="0">
              <a:buFont typeface="Wingdings" panose="05000000000000000000" pitchFamily="2" charset="2"/>
              <a:buNone/>
            </a:pPr>
            <a:r>
              <a:rPr lang="hr-HR" sz="1600" b="1" dirty="0">
                <a:solidFill>
                  <a:srgbClr val="FF9933"/>
                </a:solidFill>
              </a:rPr>
              <a:t>Izvor paljenja može biti uzrokovan i unosom metalnih elemenata ili samog plamena unutar tehnološke opreme.</a:t>
            </a:r>
            <a:endParaRPr lang="sl-SI" sz="1600" b="1" dirty="0">
              <a:solidFill>
                <a:srgbClr val="FF9933"/>
              </a:solidFill>
            </a:endParaRPr>
          </a:p>
          <a:p>
            <a:r>
              <a:rPr lang="hr-HR" dirty="0"/>
              <a:t>Za izdvajanje nepoželjnih primjesa velikih dimenzija služi rešetka iznad </a:t>
            </a:r>
            <a:r>
              <a:rPr lang="hr-HR" dirty="0" err="1"/>
              <a:t>usipnog</a:t>
            </a:r>
            <a:r>
              <a:rPr lang="hr-HR" dirty="0"/>
              <a:t> šahta, a za manje dijelove svi sustavi imaju uglavnom na prijemu ugrađeno sito ili aspirator, koji iz sistema izvadi prevelike elemente (primjerice: vijci, matice...) i prašinu. U sustavima prerade zrna ugrađen je  magnet, koji ima funkciju eliminiranja svih metalnih predmeta. Ako takvi sustavi nisu ugrađeni, postoji velika mogućnost za unos metalnih materijala u transportni sustav i posljedično zapaljenje praškastog materijala.</a:t>
            </a:r>
            <a:endParaRPr lang="sl-SI" dirty="0"/>
          </a:p>
          <a:p>
            <a:r>
              <a:rPr lang="hr-HR" dirty="0"/>
              <a:t> </a:t>
            </a:r>
            <a:endParaRPr lang="sl-SI" dirty="0"/>
          </a:p>
          <a:p>
            <a:r>
              <a:rPr lang="hr-HR" dirty="0"/>
              <a:t>Unos otvorenog plamena može se sprječavati samo organizacijskim mjerama vezanim za zabranu pušenja i za upotrebu otvorenog plamena u blizini </a:t>
            </a:r>
            <a:r>
              <a:rPr lang="hr-HR" dirty="0" err="1"/>
              <a:t>usipnog</a:t>
            </a:r>
            <a:r>
              <a:rPr lang="hr-HR" dirty="0"/>
              <a:t> šahta.</a:t>
            </a:r>
            <a:endParaRPr lang="sl-SI" dirty="0"/>
          </a:p>
          <a:p>
            <a:r>
              <a:rPr lang="hr-HR" dirty="0"/>
              <a:t>Izvor paljenja može prouzrokovati i vruća površina na vozilu, koje dostavlja zrnaste ili praškaste komponente, pa je potrebno prije pražnjenja osigurati da su temperature svih površina vozila (motor, ispušna cijev, kočnice) ispod temperatura paljenja prisutnih tvari.</a:t>
            </a:r>
            <a:endParaRPr lang="sl-SI" dirty="0"/>
          </a:p>
          <a:p>
            <a:pPr eaLnBrk="1" hangingPunct="1"/>
            <a:endParaRPr lang="en-GB" altLang="sl-SI" dirty="0"/>
          </a:p>
        </p:txBody>
      </p:sp>
      <p:sp>
        <p:nvSpPr>
          <p:cNvPr id="17412" name="Označba mesta datuma 1"/>
          <p:cNvSpPr>
            <a:spLocks noGrp="1"/>
          </p:cNvSpPr>
          <p:nvPr>
            <p:ph type="dt" sz="quarter" idx="1"/>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sl-SI"/>
          </a:p>
        </p:txBody>
      </p:sp>
      <p:sp>
        <p:nvSpPr>
          <p:cNvPr id="17413" name="Označba mesta številke diapozitiva 3"/>
          <p:cNvSpPr>
            <a:spLocks noGrp="1"/>
          </p:cNvSpPr>
          <p:nvPr>
            <p:ph type="sldNum" sz="quarter" idx="5"/>
          </p:nvPr>
        </p:nvSpPr>
        <p:spPr>
          <a:noFill/>
        </p:spPr>
        <p:txBody>
          <a:bodyPr/>
          <a:lstStyle>
            <a:lvl1pPr defTabSz="946150">
              <a:defRPr>
                <a:solidFill>
                  <a:schemeClr val="tx1"/>
                </a:solidFill>
                <a:latin typeface="Arial" panose="020B0604020202020204" pitchFamily="34" charset="0"/>
                <a:cs typeface="Arial" panose="020B0604020202020204" pitchFamily="34" charset="0"/>
              </a:defRPr>
            </a:lvl1pPr>
            <a:lvl2pPr marL="742950" indent="-285750" defTabSz="946150">
              <a:defRPr>
                <a:solidFill>
                  <a:schemeClr val="tx1"/>
                </a:solidFill>
                <a:latin typeface="Arial" panose="020B0604020202020204" pitchFamily="34" charset="0"/>
                <a:cs typeface="Arial" panose="020B0604020202020204" pitchFamily="34" charset="0"/>
              </a:defRPr>
            </a:lvl2pPr>
            <a:lvl3pPr marL="1143000" indent="-228600" defTabSz="946150">
              <a:defRPr>
                <a:solidFill>
                  <a:schemeClr val="tx1"/>
                </a:solidFill>
                <a:latin typeface="Arial" panose="020B0604020202020204" pitchFamily="34" charset="0"/>
                <a:cs typeface="Arial" panose="020B0604020202020204" pitchFamily="34" charset="0"/>
              </a:defRPr>
            </a:lvl3pPr>
            <a:lvl4pPr marL="1600200" indent="-228600" defTabSz="946150">
              <a:defRPr>
                <a:solidFill>
                  <a:schemeClr val="tx1"/>
                </a:solidFill>
                <a:latin typeface="Arial" panose="020B0604020202020204" pitchFamily="34" charset="0"/>
                <a:cs typeface="Arial" panose="020B0604020202020204" pitchFamily="34" charset="0"/>
              </a:defRPr>
            </a:lvl4pPr>
            <a:lvl5pPr marL="2057400" indent="-228600" defTabSz="946150">
              <a:defRPr>
                <a:solidFill>
                  <a:schemeClr val="tx1"/>
                </a:solidFill>
                <a:latin typeface="Arial" panose="020B0604020202020204" pitchFamily="34" charset="0"/>
                <a:cs typeface="Arial" panose="020B0604020202020204" pitchFamily="34" charset="0"/>
              </a:defRPr>
            </a:lvl5pPr>
            <a:lvl6pPr marL="25146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61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C1FF17-F610-427F-93C2-220D5D9C896C}" type="slidenum">
              <a:rPr lang="en-GB" altLang="sl-SI" smtClean="0"/>
              <a:pPr/>
              <a:t>9</a:t>
            </a:fld>
            <a:endParaRPr lang="en-GB" altLang="sl-SI"/>
          </a:p>
        </p:txBody>
      </p:sp>
    </p:spTree>
    <p:extLst>
      <p:ext uri="{BB962C8B-B14F-4D97-AF65-F5344CB8AC3E}">
        <p14:creationId xmlns:p14="http://schemas.microsoft.com/office/powerpoint/2010/main" val="909732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Tree>
    <p:extLst>
      <p:ext uri="{BB962C8B-B14F-4D97-AF65-F5344CB8AC3E}">
        <p14:creationId xmlns:p14="http://schemas.microsoft.com/office/powerpoint/2010/main" val="3469354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PoljeZBesedilom 1"/>
          <p:cNvSpPr txBox="1">
            <a:spLocks noChangeArrowheads="1"/>
          </p:cNvSpPr>
          <p:nvPr userDrawn="1"/>
        </p:nvSpPr>
        <p:spPr bwMode="auto">
          <a:xfrm>
            <a:off x="3492500" y="6669088"/>
            <a:ext cx="287338" cy="1889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sl-SI" altLang="sl-SI"/>
          </a:p>
        </p:txBody>
      </p:sp>
    </p:spTree>
  </p:cSld>
  <p:clrMap bg1="lt1" tx1="dk1" bg2="lt2" tx2="dk2" accent1="accent1" accent2="accent2" accent3="accent3" accent4="accent4" accent5="accent5" accent6="accent6" hlink="hlink" folHlink="folHlink"/>
  <p:sldLayoutIdLst>
    <p:sldLayoutId id="2147483649" r:id="rId1"/>
  </p:sldLayoutIdLst>
  <p:hf sldNum="0" hdr="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2054" name="Rectangle 6"/>
          <p:cNvSpPr>
            <a:spLocks noChangeArrowheads="1"/>
          </p:cNvSpPr>
          <p:nvPr/>
        </p:nvSpPr>
        <p:spPr bwMode="auto">
          <a:xfrm>
            <a:off x="468313" y="1355100"/>
            <a:ext cx="8351837"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1" hangingPunct="1">
              <a:defRPr/>
            </a:pPr>
            <a:r>
              <a:rPr lang="hr-HR" sz="4600" b="1" cap="all" dirty="0">
                <a:solidFill>
                  <a:srgbClr val="FF0000"/>
                </a:solidFill>
                <a:latin typeface="Calibri" panose="020F0502020204030204" pitchFamily="34" charset="0"/>
                <a:cs typeface="Calibri" panose="020F0502020204030204" pitchFamily="34" charset="0"/>
              </a:rPr>
              <a:t>PROTUEKSPLOZIJSKA ZAŠTITA U PREHRAMBENOJ INDUSTRIJI</a:t>
            </a:r>
            <a:r>
              <a:rPr lang="hr-HR" sz="4600" b="1" cap="all" dirty="0">
                <a:latin typeface="Calibri" panose="020F0502020204030204" pitchFamily="34" charset="0"/>
                <a:cs typeface="Calibri" panose="020F0502020204030204" pitchFamily="34" charset="0"/>
              </a:rPr>
              <a:t> </a:t>
            </a:r>
            <a:r>
              <a:rPr lang="hr-HR" sz="3200" b="1" cap="all" dirty="0">
                <a:latin typeface="Calibri" panose="020F0502020204030204" pitchFamily="34" charset="0"/>
                <a:cs typeface="Calibri" panose="020F0502020204030204" pitchFamily="34" charset="0"/>
              </a:rPr>
              <a:t>(Dokument o zaštiti OD EKSPLOZIJE I MJERE PROTUEKSPLOZIJSKE ZAŠTITE NA PRIMJERU POGONA ZA SUŠENJE, SKLADIŠTENJE I PRERADU ŽITARICA)</a:t>
            </a:r>
            <a:endParaRPr lang="hr-HR" sz="3200" b="1" cap="all" dirty="0">
              <a:solidFill>
                <a:srgbClr val="FF3300"/>
              </a:solidFill>
              <a:latin typeface="Calibri" panose="020F0502020204030204" pitchFamily="34" charset="0"/>
              <a:cs typeface="Calibri" panose="020F0502020204030204" pitchFamily="34" charset="0"/>
            </a:endParaRPr>
          </a:p>
        </p:txBody>
      </p:sp>
      <p:sp>
        <p:nvSpPr>
          <p:cNvPr id="4100" name="Text Box 7"/>
          <p:cNvSpPr txBox="1">
            <a:spLocks noChangeArrowheads="1"/>
          </p:cNvSpPr>
          <p:nvPr/>
        </p:nvSpPr>
        <p:spPr bwMode="auto">
          <a:xfrm>
            <a:off x="2411413" y="5730875"/>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sl-SI" altLang="sl-SI" sz="3600" b="1">
                <a:solidFill>
                  <a:srgbClr val="008080"/>
                </a:solidFill>
                <a:latin typeface="Calibri" panose="020F0502020204030204" pitchFamily="34" charset="0"/>
              </a:rPr>
              <a:t>Martin Volmajer</a:t>
            </a:r>
          </a:p>
        </p:txBody>
      </p:sp>
      <p:pic>
        <p:nvPicPr>
          <p:cNvPr id="4101" name="Slika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5384800"/>
            <a:ext cx="2500312"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16387" name="Text Box 3"/>
          <p:cNvSpPr txBox="1">
            <a:spLocks noChangeArrowheads="1"/>
          </p:cNvSpPr>
          <p:nvPr/>
        </p:nvSpPr>
        <p:spPr bwMode="auto">
          <a:xfrm>
            <a:off x="2049462" y="26534"/>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BA" altLang="sl-SI" sz="3000" b="1" dirty="0">
                <a:solidFill>
                  <a:schemeClr val="bg1"/>
                </a:solidFill>
              </a:rPr>
              <a:t>Stara oprema?</a:t>
            </a:r>
          </a:p>
        </p:txBody>
      </p:sp>
      <p:sp>
        <p:nvSpPr>
          <p:cNvPr id="10" name="Rectangle 4"/>
          <p:cNvSpPr>
            <a:spLocks noChangeArrowheads="1"/>
          </p:cNvSpPr>
          <p:nvPr/>
        </p:nvSpPr>
        <p:spPr bwMode="auto">
          <a:xfrm>
            <a:off x="323850" y="692150"/>
            <a:ext cx="8640763"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hr-HR" altLang="sl-SI" sz="2800" b="1" dirty="0">
                <a:solidFill>
                  <a:srgbClr val="008080"/>
                </a:solidFill>
              </a:rPr>
              <a:t>SILOS:</a:t>
            </a:r>
            <a:r>
              <a:rPr lang="sl-SI" altLang="sl-SI" sz="2800" b="1" dirty="0">
                <a:solidFill>
                  <a:srgbClr val="FF9933"/>
                </a:solidFill>
              </a:rPr>
              <a:t> </a:t>
            </a:r>
            <a:r>
              <a:rPr lang="hr-HR" sz="2400" b="1" dirty="0">
                <a:solidFill>
                  <a:srgbClr val="FF9933"/>
                </a:solidFill>
              </a:rPr>
              <a:t>Iako unutar silosa uglavnom nema opreme potrebno je osigurati, da ne može doći do samozapaljenja materijala u silosu. To se izvodi kontrolom temperature.</a:t>
            </a:r>
          </a:p>
          <a:p>
            <a:r>
              <a:rPr lang="hr-HR" sz="2400" b="1" dirty="0">
                <a:solidFill>
                  <a:srgbClr val="FF9933"/>
                </a:solidFill>
              </a:rPr>
              <a:t>Ako su na silosima instalirani </a:t>
            </a:r>
            <a:r>
              <a:rPr lang="hr-HR" sz="2400" b="1" u="sng" dirty="0">
                <a:solidFill>
                  <a:srgbClr val="FF9933"/>
                </a:solidFill>
              </a:rPr>
              <a:t>ventilatori</a:t>
            </a:r>
            <a:r>
              <a:rPr lang="hr-HR" sz="2400" b="1" dirty="0">
                <a:solidFill>
                  <a:srgbClr val="FF9933"/>
                </a:solidFill>
              </a:rPr>
              <a:t>, oni moraju ispunjavati zahtjeve za ventilatore. U slučaju ventilatora, kojim se u silose dovodi svjež zrak potrebno je osigurati, da  ventilator (iako ugrađen izvan zone) ne unosi izvore paljenja (iskre) unutar silosa</a:t>
            </a:r>
            <a:endParaRPr lang="sl-SI" sz="2400" b="1" dirty="0">
              <a:solidFill>
                <a:srgbClr val="FF9933"/>
              </a:solidFill>
            </a:endParaRPr>
          </a:p>
          <a:p>
            <a:pPr eaLnBrk="1" hangingPunct="1">
              <a:buFont typeface="Wingdings" panose="05000000000000000000" pitchFamily="2" charset="2"/>
              <a:buNone/>
            </a:pPr>
            <a:endParaRPr lang="en-GB" altLang="sl-SI" sz="2400" b="1" dirty="0">
              <a:solidFill>
                <a:srgbClr val="FF9933"/>
              </a:solidFill>
            </a:endParaRPr>
          </a:p>
        </p:txBody>
      </p:sp>
      <p:pic>
        <p:nvPicPr>
          <p:cNvPr id="3" name="Slika 2"/>
          <p:cNvPicPr>
            <a:picLocks noChangeAspect="1"/>
          </p:cNvPicPr>
          <p:nvPr/>
        </p:nvPicPr>
        <p:blipFill>
          <a:blip r:embed="rId3"/>
          <a:stretch>
            <a:fillRect/>
          </a:stretch>
        </p:blipFill>
        <p:spPr>
          <a:xfrm>
            <a:off x="2049462" y="3940356"/>
            <a:ext cx="5219667" cy="2174861"/>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3"/>
          <a:srcRect l="34880" t="1318" r="34881"/>
          <a:stretch/>
        </p:blipFill>
        <p:spPr>
          <a:xfrm>
            <a:off x="7996228" y="1453233"/>
            <a:ext cx="1114845" cy="3201516"/>
          </a:xfrm>
          <a:prstGeom prst="rect">
            <a:avLst/>
          </a:prstGeom>
        </p:spPr>
      </p:pic>
      <p:sp>
        <p:nvSpPr>
          <p:cNvPr id="16386"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16387" name="Text Box 3"/>
          <p:cNvSpPr txBox="1">
            <a:spLocks noChangeArrowheads="1"/>
          </p:cNvSpPr>
          <p:nvPr/>
        </p:nvSpPr>
        <p:spPr bwMode="auto">
          <a:xfrm>
            <a:off x="2049462" y="26534"/>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BA" altLang="sl-SI" sz="3000" b="1" dirty="0">
                <a:solidFill>
                  <a:schemeClr val="bg1"/>
                </a:solidFill>
              </a:rPr>
              <a:t>Stara oprema?</a:t>
            </a:r>
          </a:p>
        </p:txBody>
      </p:sp>
      <p:sp>
        <p:nvSpPr>
          <p:cNvPr id="10" name="Rectangle 4"/>
          <p:cNvSpPr>
            <a:spLocks noChangeArrowheads="1"/>
          </p:cNvSpPr>
          <p:nvPr/>
        </p:nvSpPr>
        <p:spPr bwMode="auto">
          <a:xfrm>
            <a:off x="323850" y="692150"/>
            <a:ext cx="8136581"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hr-HR" altLang="sl-SI" sz="2800" b="1" dirty="0">
                <a:solidFill>
                  <a:srgbClr val="008080"/>
                </a:solidFill>
              </a:rPr>
              <a:t>ELEVATOR:</a:t>
            </a:r>
            <a:r>
              <a:rPr lang="sl-SI" altLang="sl-SI" sz="2800" b="1" dirty="0">
                <a:solidFill>
                  <a:srgbClr val="FF9933"/>
                </a:solidFill>
              </a:rPr>
              <a:t> </a:t>
            </a:r>
            <a:r>
              <a:rPr lang="hr-HR" sz="2000" b="1" dirty="0">
                <a:solidFill>
                  <a:srgbClr val="FF9933"/>
                </a:solidFill>
              </a:rPr>
              <a:t>Kod sistema za transport zrna </a:t>
            </a:r>
            <a:r>
              <a:rPr lang="hr-HR" sz="2000" dirty="0">
                <a:solidFill>
                  <a:srgbClr val="FF9933"/>
                </a:solidFill>
              </a:rPr>
              <a:t>(zona 21 ili 22)</a:t>
            </a:r>
            <a:r>
              <a:rPr lang="hr-HR" sz="2000" b="1" dirty="0">
                <a:solidFill>
                  <a:srgbClr val="FF9933"/>
                </a:solidFill>
              </a:rPr>
              <a:t>, dovoljno da elevatori imaju instaliranu </a:t>
            </a:r>
            <a:r>
              <a:rPr lang="hr-HR" sz="2000" b="1" u="sng" dirty="0">
                <a:solidFill>
                  <a:srgbClr val="FF9933"/>
                </a:solidFill>
              </a:rPr>
              <a:t>kontrolu klizanja trake</a:t>
            </a:r>
            <a:r>
              <a:rPr lang="hr-HR" sz="2000" b="1" dirty="0">
                <a:solidFill>
                  <a:srgbClr val="FF9933"/>
                </a:solidFill>
              </a:rPr>
              <a:t> i </a:t>
            </a:r>
            <a:r>
              <a:rPr lang="hr-HR" sz="2000" b="1" u="sng" dirty="0">
                <a:solidFill>
                  <a:srgbClr val="FF9933"/>
                </a:solidFill>
              </a:rPr>
              <a:t>kontrolu neispravnog toka trake </a:t>
            </a:r>
            <a:r>
              <a:rPr lang="hr-HR" sz="2000" dirty="0">
                <a:solidFill>
                  <a:srgbClr val="FF9933"/>
                </a:solidFill>
              </a:rPr>
              <a:t>(izbjegavanja udara trake odnosno šalice u kućište)</a:t>
            </a:r>
            <a:r>
              <a:rPr lang="hr-HR" sz="2000" b="1" dirty="0">
                <a:solidFill>
                  <a:srgbClr val="FF9933"/>
                </a:solidFill>
              </a:rPr>
              <a:t>. Svakako potrebno je i dobro održavanje </a:t>
            </a:r>
            <a:r>
              <a:rPr lang="hr-HR" sz="2000" dirty="0">
                <a:solidFill>
                  <a:srgbClr val="FF9933"/>
                </a:solidFill>
              </a:rPr>
              <a:t>(promjena trake, redovita kontrola učvršćenosti šalica i slično)</a:t>
            </a:r>
            <a:r>
              <a:rPr lang="hr-HR" sz="2000" b="1" dirty="0">
                <a:solidFill>
                  <a:srgbClr val="FF9933"/>
                </a:solidFill>
              </a:rPr>
              <a:t>. Dodatnu mjeru predstavlja i kontrola </a:t>
            </a:r>
            <a:r>
              <a:rPr lang="hr-HR" sz="2000" b="1" u="sng" dirty="0">
                <a:solidFill>
                  <a:srgbClr val="FF9933"/>
                </a:solidFill>
              </a:rPr>
              <a:t>temperature ležaja </a:t>
            </a:r>
            <a:r>
              <a:rPr lang="hr-HR" sz="2000" b="1" dirty="0">
                <a:solidFill>
                  <a:srgbClr val="FF9933"/>
                </a:solidFill>
              </a:rPr>
              <a:t>i </a:t>
            </a:r>
            <a:r>
              <a:rPr lang="hr-HR" sz="2000" b="1" dirty="0" err="1">
                <a:solidFill>
                  <a:srgbClr val="FF9933"/>
                </a:solidFill>
              </a:rPr>
              <a:t>izključanje</a:t>
            </a:r>
            <a:r>
              <a:rPr lang="hr-HR" sz="2000" b="1" dirty="0">
                <a:solidFill>
                  <a:srgbClr val="FF9933"/>
                </a:solidFill>
              </a:rPr>
              <a:t> elektromotora u slučaju prekoračene definirane temperature, pa i sistem </a:t>
            </a:r>
            <a:r>
              <a:rPr lang="hr-HR" sz="2000" b="1" u="sng" dirty="0">
                <a:solidFill>
                  <a:srgbClr val="FF9933"/>
                </a:solidFill>
              </a:rPr>
              <a:t>aspiracije</a:t>
            </a:r>
            <a:r>
              <a:rPr lang="hr-HR" sz="2000" b="1" dirty="0">
                <a:solidFill>
                  <a:srgbClr val="FF9933"/>
                </a:solidFill>
              </a:rPr>
              <a:t> iz glave i noge elevatora.</a:t>
            </a:r>
          </a:p>
          <a:p>
            <a:pPr eaLnBrk="1" hangingPunct="1">
              <a:buFont typeface="Wingdings" panose="05000000000000000000" pitchFamily="2" charset="2"/>
              <a:buNone/>
            </a:pPr>
            <a:r>
              <a:rPr lang="hr-HR" sz="2000" b="1" dirty="0">
                <a:solidFill>
                  <a:srgbClr val="009999"/>
                </a:solidFill>
              </a:rPr>
              <a:t>Kod sistema za transport brašna </a:t>
            </a:r>
            <a:r>
              <a:rPr lang="hr-HR" sz="2000" dirty="0">
                <a:solidFill>
                  <a:srgbClr val="009999"/>
                </a:solidFill>
              </a:rPr>
              <a:t>(zona 20)</a:t>
            </a:r>
            <a:r>
              <a:rPr lang="hr-HR" sz="2000" b="1" dirty="0">
                <a:solidFill>
                  <a:srgbClr val="009999"/>
                </a:solidFill>
              </a:rPr>
              <a:t>, veoma je teško spriječiti izvore paljenja i kod neočekivanih greški. U tom kontekstu još nismo preporučili poslodavcu, da bi potpisao izjavu, da je stara oprema sukladna za upotrebu. </a:t>
            </a:r>
          </a:p>
          <a:p>
            <a:pPr eaLnBrk="1" hangingPunct="1">
              <a:buFont typeface="Wingdings" panose="05000000000000000000" pitchFamily="2" charset="2"/>
              <a:buNone/>
            </a:pPr>
            <a:r>
              <a:rPr lang="hr-HR" sz="2000" dirty="0">
                <a:solidFill>
                  <a:srgbClr val="009999"/>
                </a:solidFill>
              </a:rPr>
              <a:t>U tim slučajevima prihvatljivu razinu rizika predstavlja jedino promjena elevatora ili instalacija sustava za smanjivanje učinaka eksplozije (eksplozijski otporna konstrukcija, rasterećivanje, suzbijanje eksplozije...). Ako ovo nije moguće, katastrofalne posljedice za ljudi, mogu se izbjeći i zabranom pristupa u prostorije sa elevatorima za vrijeme rada.</a:t>
            </a:r>
            <a:endParaRPr lang="hr-HR" altLang="sl-SI" sz="2000" b="1" dirty="0">
              <a:solidFill>
                <a:srgbClr val="009999"/>
              </a:solidFill>
            </a:endParaRPr>
          </a:p>
        </p:txBody>
      </p:sp>
    </p:spTree>
    <p:extLst>
      <p:ext uri="{BB962C8B-B14F-4D97-AF65-F5344CB8AC3E}">
        <p14:creationId xmlns:p14="http://schemas.microsoft.com/office/powerpoint/2010/main" val="6823432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16387" name="Text Box 3"/>
          <p:cNvSpPr txBox="1">
            <a:spLocks noChangeArrowheads="1"/>
          </p:cNvSpPr>
          <p:nvPr/>
        </p:nvSpPr>
        <p:spPr bwMode="auto">
          <a:xfrm>
            <a:off x="2049462" y="26534"/>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BA" altLang="sl-SI" sz="3000" b="1" dirty="0">
                <a:solidFill>
                  <a:schemeClr val="bg1"/>
                </a:solidFill>
              </a:rPr>
              <a:t>Stara oprema?</a:t>
            </a:r>
          </a:p>
        </p:txBody>
      </p:sp>
      <p:sp>
        <p:nvSpPr>
          <p:cNvPr id="10" name="Rectangle 4"/>
          <p:cNvSpPr>
            <a:spLocks noChangeArrowheads="1"/>
          </p:cNvSpPr>
          <p:nvPr/>
        </p:nvSpPr>
        <p:spPr bwMode="auto">
          <a:xfrm>
            <a:off x="323850" y="692150"/>
            <a:ext cx="8640763"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hr-HR" altLang="sl-SI" sz="2800" b="1" dirty="0">
                <a:solidFill>
                  <a:srgbClr val="008080"/>
                </a:solidFill>
              </a:rPr>
              <a:t>HORIZONTALNI TRANSPORTERI: </a:t>
            </a:r>
            <a:r>
              <a:rPr lang="hr-HR" sz="2000" dirty="0">
                <a:solidFill>
                  <a:srgbClr val="FF9933"/>
                </a:solidFill>
              </a:rPr>
              <a:t>Potrebno osigurati, da izvori paljenja ne nastupaju kod normalnog rada, što je zahtjev za zonu 22, koja je običajno definirana unutar takvih sistema. Uglavnom su brzine kretanja transportera manje od 1 m/s, pa možemo prilično sigurno, i u primjeru kada je unutar sistema definirana zona 21, govoriti o prihvatljivom riziku. Preporučuje se da su transporteri opremljeni sa sustavom za detekciju nabijanja odnosno jednostavnim </a:t>
            </a:r>
            <a:r>
              <a:rPr lang="hr-HR" sz="2000" dirty="0" err="1">
                <a:solidFill>
                  <a:srgbClr val="FF9933"/>
                </a:solidFill>
              </a:rPr>
              <a:t>klapnama</a:t>
            </a:r>
            <a:r>
              <a:rPr lang="hr-HR" sz="2000" dirty="0">
                <a:solidFill>
                  <a:srgbClr val="FF9933"/>
                </a:solidFill>
              </a:rPr>
              <a:t>, koje se u slučaju nabijanja zrna/prašine sami otvaraju. Na njima su instalirani prekidači, koji odmah zaustavljaju pogon transportera.</a:t>
            </a:r>
            <a:endParaRPr lang="sl-SI" sz="2000" dirty="0">
              <a:solidFill>
                <a:srgbClr val="FF9933"/>
              </a:solidFill>
            </a:endParaRPr>
          </a:p>
        </p:txBody>
      </p:sp>
      <p:sp>
        <p:nvSpPr>
          <p:cNvPr id="2" name="Pravokotnik 1"/>
          <p:cNvSpPr/>
          <p:nvPr/>
        </p:nvSpPr>
        <p:spPr>
          <a:xfrm>
            <a:off x="293963" y="3677583"/>
            <a:ext cx="8669061" cy="2369880"/>
          </a:xfrm>
          <a:prstGeom prst="rect">
            <a:avLst/>
          </a:prstGeom>
        </p:spPr>
        <p:txBody>
          <a:bodyPr wrap="square">
            <a:spAutoFit/>
          </a:bodyPr>
          <a:lstStyle/>
          <a:p>
            <a:r>
              <a:rPr lang="hr-HR" altLang="sl-SI" sz="2800" b="1" dirty="0">
                <a:solidFill>
                  <a:srgbClr val="008080"/>
                </a:solidFill>
              </a:rPr>
              <a:t>PUŽNI TRANSPORTERI: </a:t>
            </a:r>
            <a:r>
              <a:rPr lang="hr-HR" sz="2000" dirty="0">
                <a:solidFill>
                  <a:srgbClr val="FF9933"/>
                </a:solidFill>
                <a:ea typeface="Calibri" panose="020F0502020204030204" pitchFamily="34" charset="0"/>
              </a:rPr>
              <a:t>I stariji pužni transporteri nisu problematični, za razliku od </a:t>
            </a:r>
            <a:r>
              <a:rPr lang="hr-HR" sz="2000" dirty="0" err="1">
                <a:solidFill>
                  <a:srgbClr val="FF9933"/>
                </a:solidFill>
                <a:ea typeface="Calibri" panose="020F0502020204030204" pitchFamily="34" charset="0"/>
              </a:rPr>
              <a:t>redlera</a:t>
            </a:r>
            <a:r>
              <a:rPr lang="hr-HR" sz="2000" dirty="0">
                <a:solidFill>
                  <a:srgbClr val="FF9933"/>
                </a:solidFill>
                <a:ea typeface="Calibri" panose="020F0502020204030204" pitchFamily="34" charset="0"/>
              </a:rPr>
              <a:t> i </a:t>
            </a:r>
            <a:r>
              <a:rPr lang="hr-HR" sz="2000" dirty="0" err="1">
                <a:solidFill>
                  <a:srgbClr val="FF9933"/>
                </a:solidFill>
                <a:ea typeface="Calibri" panose="020F0502020204030204" pitchFamily="34" charset="0"/>
              </a:rPr>
              <a:t>sklepera</a:t>
            </a:r>
            <a:r>
              <a:rPr lang="hr-HR" sz="2000" dirty="0">
                <a:solidFill>
                  <a:srgbClr val="FF9933"/>
                </a:solidFill>
                <a:ea typeface="Calibri" panose="020F0502020204030204" pitchFamily="34" charset="0"/>
              </a:rPr>
              <a:t>, ni u slučaju transporta brašna odnosno praškastog materijala. Kontrolirati se treba utor između puža i kućišta, ali inače prerade, po našim iskustvima, nisu bile potrebne. U slučaju da materijal iz pužnog transportera ide u neku drugu opremu, preporučuje se i detekcija zastoja materijala na pužu i </a:t>
            </a:r>
            <a:r>
              <a:rPr lang="hr-HR" sz="2000" dirty="0" err="1">
                <a:solidFill>
                  <a:srgbClr val="FF9933"/>
                </a:solidFill>
                <a:ea typeface="Calibri" panose="020F0502020204030204" pitchFamily="34" charset="0"/>
              </a:rPr>
              <a:t>isklop</a:t>
            </a:r>
            <a:r>
              <a:rPr lang="hr-HR" sz="2000" dirty="0">
                <a:solidFill>
                  <a:srgbClr val="FF9933"/>
                </a:solidFill>
                <a:ea typeface="Calibri" panose="020F0502020204030204" pitchFamily="34" charset="0"/>
              </a:rPr>
              <a:t> puža u slučaju detektiranog zastoja.</a:t>
            </a:r>
            <a:endParaRPr lang="hr-HR" sz="2000" dirty="0">
              <a:solidFill>
                <a:srgbClr val="FF9933"/>
              </a:solidFill>
            </a:endParaRPr>
          </a:p>
        </p:txBody>
      </p:sp>
    </p:spTree>
    <p:extLst>
      <p:ext uri="{BB962C8B-B14F-4D97-AF65-F5344CB8AC3E}">
        <p14:creationId xmlns:p14="http://schemas.microsoft.com/office/powerpoint/2010/main" val="217398577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16387" name="Text Box 3"/>
          <p:cNvSpPr txBox="1">
            <a:spLocks noChangeArrowheads="1"/>
          </p:cNvSpPr>
          <p:nvPr/>
        </p:nvSpPr>
        <p:spPr bwMode="auto">
          <a:xfrm>
            <a:off x="2049462" y="26534"/>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BA" altLang="sl-SI" sz="3000" b="1" dirty="0">
                <a:solidFill>
                  <a:schemeClr val="bg1"/>
                </a:solidFill>
              </a:rPr>
              <a:t>Stara oprema?</a:t>
            </a:r>
          </a:p>
        </p:txBody>
      </p:sp>
      <p:sp>
        <p:nvSpPr>
          <p:cNvPr id="10" name="Rectangle 4"/>
          <p:cNvSpPr>
            <a:spLocks noChangeArrowheads="1"/>
          </p:cNvSpPr>
          <p:nvPr/>
        </p:nvSpPr>
        <p:spPr bwMode="auto">
          <a:xfrm>
            <a:off x="242483" y="666075"/>
            <a:ext cx="8640763"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hr-HR" altLang="sl-SI" sz="2800" b="1" dirty="0">
                <a:solidFill>
                  <a:srgbClr val="008080"/>
                </a:solidFill>
              </a:rPr>
              <a:t>PREKLOPKE, ZATVARAČI: </a:t>
            </a:r>
            <a:r>
              <a:rPr lang="hr-HR" sz="2000" dirty="0" err="1">
                <a:solidFill>
                  <a:srgbClr val="FF9933"/>
                </a:solidFill>
              </a:rPr>
              <a:t>Preklopke</a:t>
            </a:r>
            <a:r>
              <a:rPr lang="hr-HR" sz="2000" dirty="0">
                <a:solidFill>
                  <a:srgbClr val="FF9933"/>
                </a:solidFill>
              </a:rPr>
              <a:t>, </a:t>
            </a:r>
            <a:r>
              <a:rPr lang="hr-HR" sz="2000" dirty="0" err="1">
                <a:solidFill>
                  <a:srgbClr val="FF9933"/>
                </a:solidFill>
              </a:rPr>
              <a:t>preusmjerivači</a:t>
            </a:r>
            <a:r>
              <a:rPr lang="hr-HR" sz="2000" dirty="0">
                <a:solidFill>
                  <a:srgbClr val="FF9933"/>
                </a:solidFill>
              </a:rPr>
              <a:t> i slična oprema koja je ugrađena u cijevnom sustavu, sama po sebi, uglavnom ne predstavlja uzrok paljenja (oprema uglavnom miruje, ručno pokretanje ne unosi dovoljno energije). Uzrok paljenja unesi se s motornim pogonom, koji ima dovoljnu energiju. Zato je potrebno osigurati, da kod pomicanja elemenata ne dolazi do iskrenja ili velikih trenja, koja bi mogla prouzrokovati visoke temperature.</a:t>
            </a:r>
            <a:endParaRPr lang="sl-SI" sz="2000" dirty="0">
              <a:solidFill>
                <a:srgbClr val="FF9933"/>
              </a:solidFill>
            </a:endParaRPr>
          </a:p>
        </p:txBody>
      </p:sp>
      <p:sp>
        <p:nvSpPr>
          <p:cNvPr id="2" name="Pravokotnik 1"/>
          <p:cNvSpPr/>
          <p:nvPr/>
        </p:nvSpPr>
        <p:spPr>
          <a:xfrm>
            <a:off x="245998" y="2949238"/>
            <a:ext cx="6705781" cy="3908762"/>
          </a:xfrm>
          <a:prstGeom prst="rect">
            <a:avLst/>
          </a:prstGeom>
        </p:spPr>
        <p:txBody>
          <a:bodyPr wrap="square">
            <a:spAutoFit/>
          </a:bodyPr>
          <a:lstStyle/>
          <a:p>
            <a:r>
              <a:rPr lang="hr-HR" altLang="sl-SI" sz="2800" b="1" dirty="0">
                <a:solidFill>
                  <a:srgbClr val="008080"/>
                </a:solidFill>
              </a:rPr>
              <a:t>SITA: </a:t>
            </a:r>
            <a:r>
              <a:rPr lang="hr-HR" sz="2000" dirty="0">
                <a:solidFill>
                  <a:srgbClr val="FF9933"/>
                </a:solidFill>
              </a:rPr>
              <a:t>Sita ili aspiratori koji rade na principu vibracija sita uglavnom ne predstavljaju izvore paljenja i kod predviđenih pogreška. Uglavnom, potrebno je osigurati održavanje, pa se lomovi sita mogu smatrati kao nepredviđene greške. Često su pogoni izvedeni s remenjem, pa je potrebno instalirati elektrostatički provodljive remene i smjestiti ih tako, da ne predstavljaju rizik za klizanje i posljedično zagrijavanje. U nekim starijim primjerima motori su instalirani centralno iznad sita, pa su često unutar zone, ali nisu u Ex-izvedbi, pa ih je bilo potrebno promijeniti. </a:t>
            </a:r>
            <a:endParaRPr lang="sl-SI" sz="2000" dirty="0">
              <a:solidFill>
                <a:srgbClr val="FF9933"/>
              </a:solidFill>
            </a:endParaRPr>
          </a:p>
          <a:p>
            <a:endParaRPr lang="hr-HR" sz="2000" dirty="0">
              <a:solidFill>
                <a:srgbClr val="FF9933"/>
              </a:solidFill>
            </a:endParaRPr>
          </a:p>
        </p:txBody>
      </p:sp>
      <p:pic>
        <p:nvPicPr>
          <p:cNvPr id="3" name="Slika 2"/>
          <p:cNvPicPr>
            <a:picLocks noChangeAspect="1"/>
          </p:cNvPicPr>
          <p:nvPr/>
        </p:nvPicPr>
        <p:blipFill rotWithShape="1">
          <a:blip r:embed="rId3"/>
          <a:srcRect l="6530" t="9680" r="860" b="3380"/>
          <a:stretch/>
        </p:blipFill>
        <p:spPr>
          <a:xfrm>
            <a:off x="6590126" y="2878860"/>
            <a:ext cx="2526829" cy="1779094"/>
          </a:xfrm>
          <a:prstGeom prst="rect">
            <a:avLst/>
          </a:prstGeom>
        </p:spPr>
      </p:pic>
      <p:pic>
        <p:nvPicPr>
          <p:cNvPr id="4" name="Slika 3"/>
          <p:cNvPicPr>
            <a:picLocks noChangeAspect="1"/>
          </p:cNvPicPr>
          <p:nvPr/>
        </p:nvPicPr>
        <p:blipFill>
          <a:blip r:embed="rId4"/>
          <a:stretch>
            <a:fillRect/>
          </a:stretch>
        </p:blipFill>
        <p:spPr>
          <a:xfrm>
            <a:off x="6790301" y="4728332"/>
            <a:ext cx="2190327" cy="1642745"/>
          </a:xfrm>
          <a:prstGeom prst="rect">
            <a:avLst/>
          </a:prstGeom>
        </p:spPr>
      </p:pic>
    </p:spTree>
    <p:extLst>
      <p:ext uri="{BB962C8B-B14F-4D97-AF65-F5344CB8AC3E}">
        <p14:creationId xmlns:p14="http://schemas.microsoft.com/office/powerpoint/2010/main" val="306875707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20483" name="Rectangle 4"/>
          <p:cNvSpPr>
            <a:spLocks noChangeArrowheads="1"/>
          </p:cNvSpPr>
          <p:nvPr/>
        </p:nvSpPr>
        <p:spPr bwMode="auto">
          <a:xfrm>
            <a:off x="323851" y="692150"/>
            <a:ext cx="6552406"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hr-HR" altLang="sl-SI" sz="2800" b="1" dirty="0">
                <a:solidFill>
                  <a:srgbClr val="008080"/>
                </a:solidFill>
              </a:rPr>
              <a:t>SUŠARA: </a:t>
            </a:r>
            <a:r>
              <a:rPr lang="hr-HR" sz="2000" dirty="0">
                <a:solidFill>
                  <a:srgbClr val="FF9933"/>
                </a:solidFill>
              </a:rPr>
              <a:t>U dijelu, gdje su unutar sušare definirane zone opasnosti, uobičajeno nema izvora paljenja. Zbog ekoloških zahtjeva i na usisnim ventilatorima uglavnom ne bi smjela biti definirana zona opasnosti, pošto je maksimalno dozvoljena koncentracija prašine, koja se može izdvojiti u okolinu 20 mg/m</a:t>
            </a:r>
            <a:r>
              <a:rPr lang="hr-HR" sz="2000" baseline="30000" dirty="0">
                <a:solidFill>
                  <a:srgbClr val="FF9933"/>
                </a:solidFill>
              </a:rPr>
              <a:t>3</a:t>
            </a:r>
            <a:r>
              <a:rPr lang="hr-HR" sz="2000" dirty="0">
                <a:solidFill>
                  <a:srgbClr val="FF9933"/>
                </a:solidFill>
              </a:rPr>
              <a:t>, što je 1500 puta manje od DGE. Na strani punjenja i pražnjena instalirani su transporteri i </a:t>
            </a:r>
            <a:r>
              <a:rPr lang="hr-HR" sz="2000" dirty="0" err="1">
                <a:solidFill>
                  <a:srgbClr val="FF9933"/>
                </a:solidFill>
              </a:rPr>
              <a:t>preklopke</a:t>
            </a:r>
            <a:r>
              <a:rPr lang="hr-HR" sz="2000" dirty="0">
                <a:solidFill>
                  <a:srgbClr val="FF9933"/>
                </a:solidFill>
              </a:rPr>
              <a:t>, odnosno zatvarači, pa se za taj dio izrađuje analiza rizika, kao što je već navedeno gore.</a:t>
            </a:r>
            <a:endParaRPr lang="sl-SI" sz="2000" dirty="0">
              <a:solidFill>
                <a:srgbClr val="FF9933"/>
              </a:solidFill>
            </a:endParaRPr>
          </a:p>
          <a:p>
            <a:r>
              <a:rPr lang="hr-HR" sz="2000" dirty="0">
                <a:solidFill>
                  <a:srgbClr val="FF9933"/>
                </a:solidFill>
              </a:rPr>
              <a:t>Najviše problema u sušarama uglavnom smo imali sa neadekvatno instaliranim senzorima temperature i nivoa, koji često nisu bili u Ex-izvedbi, i koje je bilo potrebno promijeniti.</a:t>
            </a:r>
            <a:endParaRPr lang="sl-SI" sz="2000" dirty="0">
              <a:solidFill>
                <a:srgbClr val="FF9933"/>
              </a:solidFill>
            </a:endParaRPr>
          </a:p>
          <a:p>
            <a:r>
              <a:rPr lang="hr-HR" sz="2000" dirty="0">
                <a:solidFill>
                  <a:srgbClr val="FF9933"/>
                </a:solidFill>
              </a:rPr>
              <a:t>Izvor paljenja u sušarama može biti i otvorena vatra. U tom kontekstu potrebno je prikladno održavanje toplotnih izmjenjivača odnosno sistema direktnog zagrijavanja zraka.</a:t>
            </a:r>
            <a:endParaRPr lang="sl-SI" sz="2000" dirty="0">
              <a:solidFill>
                <a:srgbClr val="FF9933"/>
              </a:solidFill>
            </a:endParaRPr>
          </a:p>
        </p:txBody>
      </p:sp>
      <p:sp>
        <p:nvSpPr>
          <p:cNvPr id="20487" name="Text Box 5"/>
          <p:cNvSpPr txBox="1">
            <a:spLocks noChangeArrowheads="1"/>
          </p:cNvSpPr>
          <p:nvPr/>
        </p:nvSpPr>
        <p:spPr bwMode="auto">
          <a:xfrm>
            <a:off x="1906588" y="93663"/>
            <a:ext cx="69135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800" b="1" dirty="0">
                <a:solidFill>
                  <a:schemeClr val="bg1"/>
                </a:solidFill>
              </a:rPr>
              <a:t>Stara oprema?</a:t>
            </a:r>
          </a:p>
        </p:txBody>
      </p:sp>
      <p:pic>
        <p:nvPicPr>
          <p:cNvPr id="20490" name="Picture 10" descr="http://www.mlinostroj.si/images/normal/800_silosi-susilnice-1.jpg"/>
          <p:cNvPicPr>
            <a:picLocks noChangeAspect="1" noChangeArrowheads="1"/>
          </p:cNvPicPr>
          <p:nvPr/>
        </p:nvPicPr>
        <p:blipFill rotWithShape="1">
          <a:blip r:embed="rId3">
            <a:extLst>
              <a:ext uri="{28A0092B-C50C-407E-A947-70E740481C1C}">
                <a14:useLocalDpi xmlns:a14="http://schemas.microsoft.com/office/drawing/2010/main" val="0"/>
              </a:ext>
            </a:extLst>
          </a:blip>
          <a:srcRect l="29920" t="19141" r="40550"/>
          <a:stretch/>
        </p:blipFill>
        <p:spPr bwMode="auto">
          <a:xfrm>
            <a:off x="6876257" y="1628800"/>
            <a:ext cx="2250164" cy="41127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20483" name="Rectangle 4"/>
          <p:cNvSpPr>
            <a:spLocks noChangeArrowheads="1"/>
          </p:cNvSpPr>
          <p:nvPr/>
        </p:nvSpPr>
        <p:spPr bwMode="auto">
          <a:xfrm>
            <a:off x="323850" y="692150"/>
            <a:ext cx="8208589"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hr-HR" sz="2800" b="1" dirty="0">
                <a:solidFill>
                  <a:srgbClr val="009999"/>
                </a:solidFill>
              </a:rPr>
              <a:t>Filter, ciklon, ventilator, rotacijska zapora</a:t>
            </a:r>
            <a:r>
              <a:rPr lang="hr-HR" altLang="sl-SI" sz="2800" b="1" dirty="0">
                <a:solidFill>
                  <a:srgbClr val="009999"/>
                </a:solidFill>
              </a:rPr>
              <a:t>:</a:t>
            </a:r>
          </a:p>
          <a:p>
            <a:r>
              <a:rPr lang="hr-HR" sz="2000" dirty="0">
                <a:solidFill>
                  <a:srgbClr val="FF9933"/>
                </a:solidFill>
              </a:rPr>
              <a:t>Preporučuje se, da su filter vreće u svim slučajevima izrađene iz elektrostatički provodljivog materijala; obavezno moraju biti iz takvih materijala, ako su prisutne prašine sa energijom paljenja ispod 10 </a:t>
            </a:r>
            <a:r>
              <a:rPr lang="hr-HR" sz="2000" dirty="0" err="1">
                <a:solidFill>
                  <a:srgbClr val="FF9933"/>
                </a:solidFill>
              </a:rPr>
              <a:t>mJ.</a:t>
            </a:r>
            <a:r>
              <a:rPr lang="hr-HR" sz="2000" dirty="0">
                <a:solidFill>
                  <a:srgbClr val="FF9933"/>
                </a:solidFill>
              </a:rPr>
              <a:t> Ako ventilator nije izrađen iz </a:t>
            </a:r>
            <a:r>
              <a:rPr lang="hr-HR" sz="2000" dirty="0" err="1">
                <a:solidFill>
                  <a:srgbClr val="FF9933"/>
                </a:solidFill>
              </a:rPr>
              <a:t>neiskrećeg</a:t>
            </a:r>
            <a:r>
              <a:rPr lang="hr-HR" sz="2000" dirty="0">
                <a:solidFill>
                  <a:srgbClr val="FF9933"/>
                </a:solidFill>
              </a:rPr>
              <a:t> materijala, potrebno je osigurati dovoljno velik utor između rotora i fiksnog dijela. </a:t>
            </a:r>
            <a:endParaRPr lang="sl-SI" sz="2000" dirty="0">
              <a:solidFill>
                <a:srgbClr val="FF9933"/>
              </a:solidFill>
            </a:endParaRPr>
          </a:p>
          <a:p>
            <a:r>
              <a:rPr lang="hr-HR" sz="2000" dirty="0">
                <a:solidFill>
                  <a:srgbClr val="FF9933"/>
                </a:solidFill>
              </a:rPr>
              <a:t>Slično važi i za rotacijsku zaporu, s razlikom, da je u slučaju, ako ona služi i kao sprječavanje prijenosa eksplozije, potrebno osigurati sukladni broj lopatica te dužinu i širinu otvora između lopatice i kućišta.</a:t>
            </a:r>
            <a:endParaRPr lang="sl-SI" sz="2000" dirty="0">
              <a:solidFill>
                <a:srgbClr val="FF9933"/>
              </a:solidFill>
            </a:endParaRPr>
          </a:p>
        </p:txBody>
      </p:sp>
      <p:sp>
        <p:nvSpPr>
          <p:cNvPr id="20487" name="Text Box 5"/>
          <p:cNvSpPr txBox="1">
            <a:spLocks noChangeArrowheads="1"/>
          </p:cNvSpPr>
          <p:nvPr/>
        </p:nvSpPr>
        <p:spPr bwMode="auto">
          <a:xfrm>
            <a:off x="1906588" y="93663"/>
            <a:ext cx="69135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800" b="1" dirty="0">
                <a:solidFill>
                  <a:schemeClr val="bg1"/>
                </a:solidFill>
              </a:rPr>
              <a:t>Stara oprema?</a:t>
            </a:r>
          </a:p>
        </p:txBody>
      </p:sp>
    </p:spTree>
    <p:extLst>
      <p:ext uri="{BB962C8B-B14F-4D97-AF65-F5344CB8AC3E}">
        <p14:creationId xmlns:p14="http://schemas.microsoft.com/office/powerpoint/2010/main" val="361420077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20483" name="Rectangle 4"/>
          <p:cNvSpPr>
            <a:spLocks noChangeArrowheads="1"/>
          </p:cNvSpPr>
          <p:nvPr/>
        </p:nvSpPr>
        <p:spPr bwMode="auto">
          <a:xfrm>
            <a:off x="323851" y="692150"/>
            <a:ext cx="8640762"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hr-HR" altLang="sl-SI" sz="2800" b="1" dirty="0">
                <a:solidFill>
                  <a:srgbClr val="008080"/>
                </a:solidFill>
              </a:rPr>
              <a:t>MLIN, MJEŠALICA:</a:t>
            </a:r>
          </a:p>
          <a:p>
            <a:r>
              <a:rPr lang="hr-HR" sz="2000" dirty="0">
                <a:solidFill>
                  <a:srgbClr val="FF9933"/>
                </a:solidFill>
              </a:rPr>
              <a:t>Mlin i miješalica predstavljaju opremu u kojoj je definirana zona 20, pa je potrebno izvore paljenja eliminirati i kod neočekivanih greški. U svakom slučaju ponajprije je potrebno osigurati, da u mlin ili miješalicu ne ulaze tijela, koja bi mogla unijeti izvor paljenja iz okoline ili druge opreme. Zatim je potrebno osigurati da elementi unutar mlina ili miješalice ne mogu odletjeti (održavanje!) i potrebno je kontrolirati temperaturu ležaja, odnosno drugih dijelova, koji se mogu grijati i u slučaju grijanja odmah isklopiti pogon uređaja. Mlin ili miješalica predstavljaju opremu, koju je veoma teško osigurati, da ne prouzrokuju eksploziju, pa se preporučuje, da se mlinovi ili miješalice ograde od ostalih prostora i da se za vrijeme rade radnicima zabrani pristup do njih. </a:t>
            </a:r>
            <a:endParaRPr lang="sl-SI" sz="2000" dirty="0">
              <a:solidFill>
                <a:srgbClr val="FF9933"/>
              </a:solidFill>
            </a:endParaRPr>
          </a:p>
        </p:txBody>
      </p:sp>
      <p:sp>
        <p:nvSpPr>
          <p:cNvPr id="20487" name="Text Box 5"/>
          <p:cNvSpPr txBox="1">
            <a:spLocks noChangeArrowheads="1"/>
          </p:cNvSpPr>
          <p:nvPr/>
        </p:nvSpPr>
        <p:spPr bwMode="auto">
          <a:xfrm>
            <a:off x="1906588" y="93663"/>
            <a:ext cx="69135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800" b="1" dirty="0">
                <a:solidFill>
                  <a:schemeClr val="bg1"/>
                </a:solidFill>
              </a:rPr>
              <a:t>Stara oprema?</a:t>
            </a:r>
          </a:p>
        </p:txBody>
      </p:sp>
    </p:spTree>
    <p:extLst>
      <p:ext uri="{BB962C8B-B14F-4D97-AF65-F5344CB8AC3E}">
        <p14:creationId xmlns:p14="http://schemas.microsoft.com/office/powerpoint/2010/main" val="14063776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12154" y="134076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20483" name="Rectangle 4"/>
          <p:cNvSpPr>
            <a:spLocks noChangeArrowheads="1"/>
          </p:cNvSpPr>
          <p:nvPr/>
        </p:nvSpPr>
        <p:spPr bwMode="auto">
          <a:xfrm>
            <a:off x="323851" y="692150"/>
            <a:ext cx="8640762"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buFont typeface="Wingdings" panose="05000000000000000000" pitchFamily="2" charset="2"/>
              <a:buChar char="q"/>
            </a:pPr>
            <a:r>
              <a:rPr lang="hr-HR" altLang="sl-SI" sz="2800" b="1" dirty="0" err="1">
                <a:solidFill>
                  <a:srgbClr val="008080"/>
                </a:solidFill>
              </a:rPr>
              <a:t>Uputstva</a:t>
            </a:r>
            <a:r>
              <a:rPr lang="hr-HR" altLang="sl-SI" sz="2800" b="1" dirty="0">
                <a:solidFill>
                  <a:srgbClr val="008080"/>
                </a:solidFill>
              </a:rPr>
              <a:t> za rad</a:t>
            </a:r>
          </a:p>
          <a:p>
            <a:pPr marL="457200" indent="-457200">
              <a:buFont typeface="Wingdings" panose="05000000000000000000" pitchFamily="2" charset="2"/>
              <a:buChar char="q"/>
            </a:pPr>
            <a:r>
              <a:rPr lang="hr-HR" altLang="sl-SI" sz="2800" b="1" dirty="0">
                <a:solidFill>
                  <a:srgbClr val="008080"/>
                </a:solidFill>
              </a:rPr>
              <a:t>Edukacija radnika</a:t>
            </a:r>
          </a:p>
          <a:p>
            <a:pPr marL="457200" indent="-457200">
              <a:buFont typeface="Wingdings" panose="05000000000000000000" pitchFamily="2" charset="2"/>
              <a:buChar char="q"/>
            </a:pPr>
            <a:r>
              <a:rPr lang="hr-HR" altLang="sl-SI" sz="2800" b="1" dirty="0">
                <a:solidFill>
                  <a:srgbClr val="008080"/>
                </a:solidFill>
              </a:rPr>
              <a:t>Dozvole za rad (vrući radovi, održavanje!)</a:t>
            </a:r>
          </a:p>
          <a:p>
            <a:pPr marL="457200" indent="-457200">
              <a:buFont typeface="Wingdings" panose="05000000000000000000" pitchFamily="2" charset="2"/>
              <a:buChar char="q"/>
            </a:pPr>
            <a:r>
              <a:rPr lang="hr-HR" altLang="sl-SI" sz="2800" b="1" dirty="0">
                <a:solidFill>
                  <a:srgbClr val="008080"/>
                </a:solidFill>
              </a:rPr>
              <a:t>Redovito održavanje</a:t>
            </a:r>
          </a:p>
          <a:p>
            <a:pPr marL="457200" indent="-457200">
              <a:buFont typeface="Wingdings" panose="05000000000000000000" pitchFamily="2" charset="2"/>
              <a:buChar char="q"/>
            </a:pPr>
            <a:r>
              <a:rPr lang="hr-HR" altLang="sl-SI" sz="2800" b="1" dirty="0" err="1">
                <a:solidFill>
                  <a:srgbClr val="008080"/>
                </a:solidFill>
              </a:rPr>
              <a:t>Čiščenje</a:t>
            </a:r>
            <a:endParaRPr lang="hr-HR" altLang="sl-SI" sz="2800" b="1" dirty="0">
              <a:solidFill>
                <a:srgbClr val="008080"/>
              </a:solidFill>
            </a:endParaRPr>
          </a:p>
          <a:p>
            <a:pPr marL="457200" indent="-457200">
              <a:buFont typeface="Wingdings" panose="05000000000000000000" pitchFamily="2" charset="2"/>
              <a:buChar char="q"/>
            </a:pPr>
            <a:r>
              <a:rPr lang="hr-HR" altLang="sl-SI" sz="2800" b="1" dirty="0">
                <a:solidFill>
                  <a:srgbClr val="008080"/>
                </a:solidFill>
              </a:rPr>
              <a:t>…</a:t>
            </a:r>
          </a:p>
          <a:p>
            <a:pPr marL="457200" indent="-457200">
              <a:buFont typeface="Wingdings" panose="05000000000000000000" pitchFamily="2" charset="2"/>
              <a:buChar char="q"/>
            </a:pPr>
            <a:endParaRPr lang="hr-HR" altLang="sl-SI" sz="2800" b="1" dirty="0">
              <a:solidFill>
                <a:srgbClr val="008080"/>
              </a:solidFill>
            </a:endParaRPr>
          </a:p>
        </p:txBody>
      </p:sp>
      <p:sp>
        <p:nvSpPr>
          <p:cNvPr id="20487" name="Text Box 5"/>
          <p:cNvSpPr txBox="1">
            <a:spLocks noChangeArrowheads="1"/>
          </p:cNvSpPr>
          <p:nvPr/>
        </p:nvSpPr>
        <p:spPr bwMode="auto">
          <a:xfrm>
            <a:off x="1906588" y="93663"/>
            <a:ext cx="69135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800" b="1" dirty="0">
                <a:solidFill>
                  <a:schemeClr val="bg1"/>
                </a:solidFill>
              </a:rPr>
              <a:t>Druge mjere</a:t>
            </a:r>
          </a:p>
        </p:txBody>
      </p:sp>
      <p:pic>
        <p:nvPicPr>
          <p:cNvPr id="2" name="Slika 1"/>
          <p:cNvPicPr>
            <a:picLocks noChangeAspect="1"/>
          </p:cNvPicPr>
          <p:nvPr/>
        </p:nvPicPr>
        <p:blipFill rotWithShape="1">
          <a:blip r:embed="rId3"/>
          <a:srcRect l="6179" t="9241" r="1125" b="13153"/>
          <a:stretch/>
        </p:blipFill>
        <p:spPr>
          <a:xfrm>
            <a:off x="2555776" y="2996953"/>
            <a:ext cx="5400600" cy="3023766"/>
          </a:xfrm>
          <a:prstGeom prst="rect">
            <a:avLst/>
          </a:prstGeom>
        </p:spPr>
      </p:pic>
    </p:spTree>
    <p:extLst>
      <p:ext uri="{BB962C8B-B14F-4D97-AF65-F5344CB8AC3E}">
        <p14:creationId xmlns:p14="http://schemas.microsoft.com/office/powerpoint/2010/main" val="103606874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26627" name="Rectangle 3"/>
          <p:cNvSpPr>
            <a:spLocks noChangeArrowheads="1"/>
          </p:cNvSpPr>
          <p:nvPr/>
        </p:nvSpPr>
        <p:spPr bwMode="auto">
          <a:xfrm>
            <a:off x="179512" y="1124744"/>
            <a:ext cx="8208962" cy="273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88900" indent="0" algn="ctr" eaLnBrk="1" hangingPunct="1">
              <a:spcBef>
                <a:spcPct val="20000"/>
              </a:spcBef>
              <a:buClr>
                <a:srgbClr val="FF9900"/>
              </a:buClr>
            </a:pPr>
            <a:endParaRPr lang="hr-HR" altLang="sl-SI" sz="3200" b="1" dirty="0">
              <a:solidFill>
                <a:srgbClr val="008080"/>
              </a:solidFill>
            </a:endParaRPr>
          </a:p>
        </p:txBody>
      </p:sp>
      <p:sp>
        <p:nvSpPr>
          <p:cNvPr id="5" name="Text Box 3"/>
          <p:cNvSpPr txBox="1">
            <a:spLocks noChangeArrowheads="1"/>
          </p:cNvSpPr>
          <p:nvPr/>
        </p:nvSpPr>
        <p:spPr bwMode="auto">
          <a:xfrm>
            <a:off x="1763688" y="44624"/>
            <a:ext cx="748895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sz="2800" b="1" dirty="0">
                <a:solidFill>
                  <a:schemeClr val="bg1"/>
                </a:solidFill>
              </a:rPr>
              <a:t>Kako osigurati sigurnu radnu okolinu?</a:t>
            </a:r>
            <a:endParaRPr lang="sl-SI" altLang="sl-SI" sz="2800" b="1" dirty="0">
              <a:solidFill>
                <a:schemeClr val="bg1"/>
              </a:solidFill>
            </a:endParaRPr>
          </a:p>
        </p:txBody>
      </p:sp>
      <p:sp>
        <p:nvSpPr>
          <p:cNvPr id="2" name="Pravokotnik 1"/>
          <p:cNvSpPr/>
          <p:nvPr/>
        </p:nvSpPr>
        <p:spPr>
          <a:xfrm>
            <a:off x="323368" y="692696"/>
            <a:ext cx="8353176" cy="5447645"/>
          </a:xfrm>
          <a:prstGeom prst="rect">
            <a:avLst/>
          </a:prstGeom>
        </p:spPr>
        <p:txBody>
          <a:bodyPr wrap="square">
            <a:spAutoFit/>
          </a:bodyPr>
          <a:lstStyle/>
          <a:p>
            <a:pPr algn="just">
              <a:spcAft>
                <a:spcPts val="0"/>
              </a:spcAft>
            </a:pPr>
            <a:r>
              <a:rPr lang="bs-Latn-BA" sz="2400" b="1" dirty="0">
                <a:solidFill>
                  <a:srgbClr val="FF9933"/>
                </a:solidFill>
                <a:ea typeface="Calibri" panose="020F0502020204030204" pitchFamily="34" charset="0"/>
                <a:cs typeface="Times New Roman" panose="02020603050405020304" pitchFamily="18" charset="0"/>
              </a:rPr>
              <a:t>Najprije je potrebno definirati zone opasnosti, da bi se mogle definirati mjere protueksplozijske zaštite i zahtjevi za opremu, koja se ugrađuje.</a:t>
            </a:r>
          </a:p>
          <a:p>
            <a:pPr algn="just">
              <a:spcAft>
                <a:spcPts val="0"/>
              </a:spcAft>
            </a:pPr>
            <a:endParaRPr lang="bs-Latn-BA" sz="2400" b="1" dirty="0">
              <a:solidFill>
                <a:srgbClr val="009999"/>
              </a:solidFill>
              <a:ea typeface="Calibri" panose="020F0502020204030204" pitchFamily="34" charset="0"/>
              <a:cs typeface="Times New Roman" panose="02020603050405020304" pitchFamily="18" charset="0"/>
            </a:endParaRPr>
          </a:p>
          <a:p>
            <a:pPr algn="just">
              <a:spcAft>
                <a:spcPts val="0"/>
              </a:spcAft>
            </a:pPr>
            <a:r>
              <a:rPr lang="bs-Latn-BA" sz="2400" b="1" dirty="0">
                <a:solidFill>
                  <a:srgbClr val="009999"/>
                </a:solidFill>
                <a:ea typeface="Calibri" panose="020F0502020204030204" pitchFamily="34" charset="0"/>
                <a:cs typeface="Times New Roman" panose="02020603050405020304" pitchFamily="18" charset="0"/>
              </a:rPr>
              <a:t>Nova oprema: sukladna direktivom 2014/34/EU – preporuka: proizvođači s iskustvima!</a:t>
            </a:r>
          </a:p>
          <a:p>
            <a:pPr algn="just">
              <a:spcAft>
                <a:spcPts val="0"/>
              </a:spcAft>
            </a:pPr>
            <a:endParaRPr lang="bs-Latn-BA" sz="2400" b="1" dirty="0">
              <a:solidFill>
                <a:srgbClr val="009999"/>
              </a:solidFill>
              <a:ea typeface="Calibri" panose="020F0502020204030204" pitchFamily="34" charset="0"/>
              <a:cs typeface="Times New Roman" panose="02020603050405020304" pitchFamily="18" charset="0"/>
            </a:endParaRPr>
          </a:p>
          <a:p>
            <a:pPr algn="just">
              <a:spcAft>
                <a:spcPts val="0"/>
              </a:spcAft>
            </a:pPr>
            <a:r>
              <a:rPr lang="bs-Latn-BA" sz="2400" b="1" dirty="0">
                <a:solidFill>
                  <a:srgbClr val="FF9933"/>
                </a:solidFill>
                <a:ea typeface="Calibri" panose="020F0502020204030204" pitchFamily="34" charset="0"/>
                <a:cs typeface="Times New Roman" panose="02020603050405020304" pitchFamily="18" charset="0"/>
              </a:rPr>
              <a:t>Stara oprema: kvalitetna analiza rizika, u slučaju previsokih rizika preuređenje opreme ili zamjena! </a:t>
            </a:r>
            <a:endParaRPr lang="sl-SI" sz="2400" b="1" dirty="0">
              <a:solidFill>
                <a:srgbClr val="FF9933"/>
              </a:solidFill>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 </a:t>
            </a:r>
            <a:endParaRPr lang="sl-SI" dirty="0">
              <a:ea typeface="Calibri" panose="020F0502020204030204" pitchFamily="34" charset="0"/>
              <a:cs typeface="Times New Roman" panose="02020603050405020304" pitchFamily="18" charset="0"/>
            </a:endParaRPr>
          </a:p>
          <a:p>
            <a:pPr algn="just">
              <a:spcAft>
                <a:spcPts val="0"/>
              </a:spcAft>
            </a:pPr>
            <a:r>
              <a:rPr lang="bs-Latn-BA" sz="2400" b="1" dirty="0">
                <a:solidFill>
                  <a:srgbClr val="009999"/>
                </a:solidFill>
                <a:ea typeface="Calibri" panose="020F0502020204030204" pitchFamily="34" charset="0"/>
                <a:cs typeface="Times New Roman" panose="02020603050405020304" pitchFamily="18" charset="0"/>
              </a:rPr>
              <a:t>Poslodavac mora izraditi radna uputstva i donijeti mjere za sprečavanje izvora paljenja od strane radnika ili drugih osoba, koje mogu prilaziti opremi.</a:t>
            </a:r>
            <a:endParaRPr lang="sl-SI" sz="2400" b="1" dirty="0">
              <a:solidFill>
                <a:srgbClr val="009999"/>
              </a:solidFill>
              <a:ea typeface="Calibri" panose="020F0502020204030204" pitchFamily="34" charset="0"/>
              <a:cs typeface="Times New Roman" panose="02020603050405020304" pitchFamily="18" charset="0"/>
            </a:endParaRPr>
          </a:p>
          <a:p>
            <a:pPr algn="just">
              <a:spcAft>
                <a:spcPts val="0"/>
              </a:spcAft>
            </a:pPr>
            <a:r>
              <a:rPr lang="bs-Latn-BA" dirty="0">
                <a:ea typeface="Calibri" panose="020F0502020204030204" pitchFamily="34" charset="0"/>
                <a:cs typeface="Times New Roman" panose="02020603050405020304" pitchFamily="18" charset="0"/>
              </a:rPr>
              <a:t> </a:t>
            </a:r>
            <a:endParaRPr lang="sl-SI" dirty="0">
              <a:ea typeface="Calibri" panose="020F0502020204030204" pitchFamily="34" charset="0"/>
              <a:cs typeface="Times New Roman" panose="02020603050405020304" pitchFamily="18" charset="0"/>
            </a:endParaRPr>
          </a:p>
          <a:p>
            <a:pPr algn="just">
              <a:spcAft>
                <a:spcPts val="0"/>
              </a:spcAft>
            </a:pPr>
            <a:r>
              <a:rPr lang="bs-Latn-BA" sz="2400" b="1" dirty="0">
                <a:solidFill>
                  <a:srgbClr val="FF3300"/>
                </a:solidFill>
                <a:ea typeface="Calibri" panose="020F0502020204030204" pitchFamily="34" charset="0"/>
                <a:cs typeface="Times New Roman" panose="02020603050405020304" pitchFamily="18" charset="0"/>
              </a:rPr>
              <a:t>NAJVAŽNIJE: Edukacija radnika i održavača. </a:t>
            </a:r>
            <a:endParaRPr lang="sl-SI" sz="2400" b="1" dirty="0">
              <a:solidFill>
                <a:srgbClr val="FF3300"/>
              </a:solidFill>
              <a:ea typeface="Calibri" panose="020F0502020204030204" pitchFamily="34" charset="0"/>
              <a:cs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6148" name="Text Box 6"/>
          <p:cNvSpPr txBox="1">
            <a:spLocks noChangeArrowheads="1"/>
          </p:cNvSpPr>
          <p:nvPr/>
        </p:nvSpPr>
        <p:spPr bwMode="auto">
          <a:xfrm>
            <a:off x="1619672" y="115888"/>
            <a:ext cx="69135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3000" b="1" dirty="0">
                <a:solidFill>
                  <a:schemeClr val="bg1"/>
                </a:solidFill>
              </a:rPr>
              <a:t>Umjesto uvoda</a:t>
            </a:r>
          </a:p>
        </p:txBody>
      </p:sp>
      <p:pic>
        <p:nvPicPr>
          <p:cNvPr id="6149" name="Picture 5" descr="a0454e05e4"/>
          <p:cNvPicPr>
            <a:picLocks noChangeAspect="1" noChangeArrowheads="1"/>
          </p:cNvPicPr>
          <p:nvPr/>
        </p:nvPicPr>
        <p:blipFill rotWithShape="1">
          <a:blip r:embed="rId3">
            <a:extLst>
              <a:ext uri="{28A0092B-C50C-407E-A947-70E740481C1C}">
                <a14:useLocalDpi xmlns:a14="http://schemas.microsoft.com/office/drawing/2010/main" val="0"/>
              </a:ext>
            </a:extLst>
          </a:blip>
          <a:srcRect l="2174" b="16058"/>
          <a:stretch/>
        </p:blipFill>
        <p:spPr bwMode="auto">
          <a:xfrm>
            <a:off x="395536" y="908719"/>
            <a:ext cx="3840426" cy="230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䬚쌜"/>
          <p:cNvPicPr>
            <a:picLocks noChangeAspect="1" noChangeArrowheads="1"/>
          </p:cNvPicPr>
          <p:nvPr/>
        </p:nvPicPr>
        <p:blipFill>
          <a:blip r:embed="rId4">
            <a:lum bright="24000"/>
            <a:extLst>
              <a:ext uri="{28A0092B-C50C-407E-A947-70E740481C1C}">
                <a14:useLocalDpi xmlns:a14="http://schemas.microsoft.com/office/drawing/2010/main" val="0"/>
              </a:ext>
            </a:extLst>
          </a:blip>
          <a:srcRect/>
          <a:stretch>
            <a:fillRect/>
          </a:stretch>
        </p:blipFill>
        <p:spPr bwMode="auto">
          <a:xfrm>
            <a:off x="4427984" y="908720"/>
            <a:ext cx="3953706"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8" descr="Rezultat iskanja slik za eksplozija silos spli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4269" y="3480546"/>
            <a:ext cx="3953705" cy="2162869"/>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image.dnevnik.hr/media/images/1600xX/Apr2017/6135093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3468422"/>
            <a:ext cx="3866656" cy="21749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8196" name="Text Box 6"/>
          <p:cNvSpPr txBox="1">
            <a:spLocks noChangeArrowheads="1"/>
          </p:cNvSpPr>
          <p:nvPr/>
        </p:nvSpPr>
        <p:spPr bwMode="auto">
          <a:xfrm>
            <a:off x="2051050" y="115888"/>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3000" b="1" dirty="0">
                <a:solidFill>
                  <a:schemeClr val="bg1"/>
                </a:solidFill>
              </a:rPr>
              <a:t>Glavni uzroci eksplozija</a:t>
            </a:r>
          </a:p>
        </p:txBody>
      </p:sp>
      <p:graphicFrame>
        <p:nvGraphicFramePr>
          <p:cNvPr id="6" name="Grafikon 5">
            <a:extLst>
              <a:ext uri="{FF2B5EF4-FFF2-40B4-BE49-F238E27FC236}">
                <a16:creationId xmlns:a16="http://schemas.microsoft.com/office/drawing/2014/main" id="{59F4E236-6178-4BD2-A114-7494A6B9160A}"/>
              </a:ext>
            </a:extLst>
          </p:cNvPr>
          <p:cNvGraphicFramePr>
            <a:graphicFrameLocks/>
          </p:cNvGraphicFramePr>
          <p:nvPr>
            <p:extLst>
              <p:ext uri="{D42A27DB-BD31-4B8C-83A1-F6EECF244321}">
                <p14:modId xmlns:p14="http://schemas.microsoft.com/office/powerpoint/2010/main" val="709114141"/>
              </p:ext>
            </p:extLst>
          </p:nvPr>
        </p:nvGraphicFramePr>
        <p:xfrm>
          <a:off x="153143" y="665163"/>
          <a:ext cx="4418857" cy="33843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fikon 6">
            <a:extLst>
              <a:ext uri="{FF2B5EF4-FFF2-40B4-BE49-F238E27FC236}">
                <a16:creationId xmlns:a16="http://schemas.microsoft.com/office/drawing/2014/main" id="{15A9D9FD-9734-40F3-9298-AA504EEA4A0E}"/>
              </a:ext>
            </a:extLst>
          </p:cNvPr>
          <p:cNvGraphicFramePr>
            <a:graphicFrameLocks/>
          </p:cNvGraphicFramePr>
          <p:nvPr>
            <p:extLst>
              <p:ext uri="{D42A27DB-BD31-4B8C-83A1-F6EECF244321}">
                <p14:modId xmlns:p14="http://schemas.microsoft.com/office/powerpoint/2010/main" val="2869071722"/>
              </p:ext>
            </p:extLst>
          </p:nvPr>
        </p:nvGraphicFramePr>
        <p:xfrm>
          <a:off x="3923928" y="2420889"/>
          <a:ext cx="6419652" cy="4014958"/>
        </p:xfrm>
        <a:graphic>
          <a:graphicData uri="http://schemas.openxmlformats.org/drawingml/2006/chart">
            <c:chart xmlns:c="http://schemas.openxmlformats.org/drawingml/2006/chart" xmlns:r="http://schemas.openxmlformats.org/officeDocument/2006/relationships" r:id="rId4"/>
          </a:graphicData>
        </a:graphic>
      </p:graphicFrame>
      <p:sp>
        <p:nvSpPr>
          <p:cNvPr id="2" name="Pravokotnik 1"/>
          <p:cNvSpPr/>
          <p:nvPr/>
        </p:nvSpPr>
        <p:spPr>
          <a:xfrm>
            <a:off x="4584646" y="743627"/>
            <a:ext cx="4572000" cy="1200329"/>
          </a:xfrm>
          <a:prstGeom prst="rect">
            <a:avLst/>
          </a:prstGeom>
        </p:spPr>
        <p:txBody>
          <a:bodyPr>
            <a:spAutoFit/>
          </a:bodyPr>
          <a:lstStyle/>
          <a:p>
            <a:pPr algn="just">
              <a:spcAft>
                <a:spcPts val="0"/>
              </a:spcAft>
            </a:pPr>
            <a:r>
              <a:rPr lang="hr-HR" dirty="0">
                <a:solidFill>
                  <a:srgbClr val="009999"/>
                </a:solidFill>
                <a:ea typeface="Calibri" panose="020F0502020204030204" pitchFamily="34" charset="0"/>
              </a:rPr>
              <a:t>Statistike pokazuju, da je najopasniji uređaj u prehrambenoj industriji elevator. Poslije njega najčešće se eksplozije događaju unutar silosa! </a:t>
            </a:r>
            <a:endParaRPr lang="sl-SI" dirty="0">
              <a:solidFill>
                <a:srgbClr val="009999"/>
              </a:solidFill>
              <a:ea typeface="Calibri" panose="020F0502020204030204" pitchFamily="34" charset="0"/>
              <a:cs typeface="Times New Roman" panose="02020603050405020304" pitchFamily="18" charset="0"/>
            </a:endParaRPr>
          </a:p>
        </p:txBody>
      </p:sp>
      <p:sp>
        <p:nvSpPr>
          <p:cNvPr id="3" name="Pravokotnik 2"/>
          <p:cNvSpPr/>
          <p:nvPr/>
        </p:nvSpPr>
        <p:spPr>
          <a:xfrm>
            <a:off x="76571" y="4232102"/>
            <a:ext cx="4572000" cy="1754326"/>
          </a:xfrm>
          <a:prstGeom prst="rect">
            <a:avLst/>
          </a:prstGeom>
        </p:spPr>
        <p:txBody>
          <a:bodyPr>
            <a:spAutoFit/>
          </a:bodyPr>
          <a:lstStyle/>
          <a:p>
            <a:r>
              <a:rPr lang="hr-HR" dirty="0">
                <a:solidFill>
                  <a:srgbClr val="FF9933"/>
                </a:solidFill>
                <a:ea typeface="Calibri" panose="020F0502020204030204" pitchFamily="34" charset="0"/>
              </a:rPr>
              <a:t>Iako je veliki dio izvora paljenja nepoznat najveći dio preuzimaju mehaničke iskre i grijanje zbog trenja (kvarovi ležaja i slično), te drugi faktori prouzrokovani ljudskim aktivnostima (zavarivanje, pušenje, održavanje...).</a:t>
            </a:r>
            <a:endParaRPr lang="hr-HR" dirty="0">
              <a:solidFill>
                <a:srgbClr val="FF993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14339" name="Text Box 3"/>
          <p:cNvSpPr txBox="1">
            <a:spLocks noChangeArrowheads="1"/>
          </p:cNvSpPr>
          <p:nvPr/>
        </p:nvSpPr>
        <p:spPr bwMode="auto">
          <a:xfrm>
            <a:off x="1403350" y="109538"/>
            <a:ext cx="82089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700" b="1" dirty="0">
                <a:solidFill>
                  <a:schemeClr val="bg1"/>
                </a:solidFill>
              </a:rPr>
              <a:t>Kako spriječiti eksploziju</a:t>
            </a:r>
            <a:r>
              <a:rPr lang="sl-SI" altLang="sl-SI" sz="2700" b="1" dirty="0">
                <a:solidFill>
                  <a:schemeClr val="bg1"/>
                </a:solidFill>
              </a:rPr>
              <a:t>?</a:t>
            </a:r>
            <a:r>
              <a:rPr lang="sl-SI" altLang="sl-SI" sz="2800" b="1" dirty="0">
                <a:solidFill>
                  <a:schemeClr val="bg1"/>
                </a:solidFill>
              </a:rPr>
              <a:t> </a:t>
            </a:r>
          </a:p>
        </p:txBody>
      </p:sp>
      <p:sp>
        <p:nvSpPr>
          <p:cNvPr id="14340" name="Rectangle 4"/>
          <p:cNvSpPr>
            <a:spLocks noChangeArrowheads="1"/>
          </p:cNvSpPr>
          <p:nvPr/>
        </p:nvSpPr>
        <p:spPr bwMode="auto">
          <a:xfrm>
            <a:off x="252176" y="647989"/>
            <a:ext cx="87487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q"/>
            </a:pPr>
            <a:r>
              <a:rPr lang="hr-HR" altLang="sl-SI" sz="4000" b="1" dirty="0">
                <a:solidFill>
                  <a:srgbClr val="008080"/>
                </a:solidFill>
              </a:rPr>
              <a:t> </a:t>
            </a:r>
            <a:r>
              <a:rPr lang="hr-HR" altLang="sl-SI" sz="3200" b="1" dirty="0">
                <a:solidFill>
                  <a:srgbClr val="008080"/>
                </a:solidFill>
              </a:rPr>
              <a:t>Izrada dokumenta o zaštiti od eksplozije!</a:t>
            </a:r>
          </a:p>
        </p:txBody>
      </p:sp>
      <p:sp>
        <p:nvSpPr>
          <p:cNvPr id="14341" name="Rectangle 5"/>
          <p:cNvSpPr>
            <a:spLocks noChangeArrowheads="1"/>
          </p:cNvSpPr>
          <p:nvPr/>
        </p:nvSpPr>
        <p:spPr bwMode="auto">
          <a:xfrm>
            <a:off x="306266" y="3030577"/>
            <a:ext cx="84978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q"/>
            </a:pPr>
            <a:r>
              <a:rPr lang="sl-SI" altLang="sl-SI" sz="4000" b="1" dirty="0">
                <a:solidFill>
                  <a:srgbClr val="008080"/>
                </a:solidFill>
              </a:rPr>
              <a:t> </a:t>
            </a:r>
            <a:r>
              <a:rPr lang="hr-HR" altLang="sl-SI" sz="3200" b="1" dirty="0">
                <a:solidFill>
                  <a:srgbClr val="008080"/>
                </a:solidFill>
              </a:rPr>
              <a:t>Zahtjevi za opremu i uređaje:</a:t>
            </a:r>
          </a:p>
        </p:txBody>
      </p:sp>
      <p:sp>
        <p:nvSpPr>
          <p:cNvPr id="14342" name="Text Box 6"/>
          <p:cNvSpPr txBox="1">
            <a:spLocks noChangeArrowheads="1"/>
          </p:cNvSpPr>
          <p:nvPr/>
        </p:nvSpPr>
        <p:spPr bwMode="auto">
          <a:xfrm>
            <a:off x="682147" y="1326821"/>
            <a:ext cx="6434475"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 typeface="Wingdings" panose="05000000000000000000" pitchFamily="2" charset="2"/>
              <a:buChar char="Ø"/>
            </a:pPr>
            <a:r>
              <a:rPr lang="hr-HR" altLang="sl-SI" sz="2600" b="1" dirty="0">
                <a:solidFill>
                  <a:srgbClr val="FF9933"/>
                </a:solidFill>
              </a:rPr>
              <a:t> Zoniranje.</a:t>
            </a:r>
          </a:p>
          <a:p>
            <a:pPr eaLnBrk="1" hangingPunct="1">
              <a:spcBef>
                <a:spcPct val="50000"/>
              </a:spcBef>
              <a:buFont typeface="Wingdings" panose="05000000000000000000" pitchFamily="2" charset="2"/>
              <a:buChar char="Ø"/>
            </a:pPr>
            <a:r>
              <a:rPr lang="hr-HR" altLang="sl-SI" sz="2600" b="1" dirty="0">
                <a:solidFill>
                  <a:srgbClr val="FF9933"/>
                </a:solidFill>
              </a:rPr>
              <a:t> Zahtjevi za opremu.</a:t>
            </a:r>
          </a:p>
          <a:p>
            <a:pPr eaLnBrk="1" hangingPunct="1">
              <a:spcBef>
                <a:spcPct val="50000"/>
              </a:spcBef>
              <a:buFont typeface="Wingdings" panose="05000000000000000000" pitchFamily="2" charset="2"/>
              <a:buChar char="Ø"/>
            </a:pPr>
            <a:r>
              <a:rPr lang="hr-HR" altLang="sl-SI" sz="2600" b="1" dirty="0">
                <a:solidFill>
                  <a:srgbClr val="FF9933"/>
                </a:solidFill>
              </a:rPr>
              <a:t> Organizacijske mjere.</a:t>
            </a:r>
          </a:p>
        </p:txBody>
      </p:sp>
      <p:sp>
        <p:nvSpPr>
          <p:cNvPr id="14343" name="Text Box 8"/>
          <p:cNvSpPr txBox="1">
            <a:spLocks noChangeArrowheads="1"/>
          </p:cNvSpPr>
          <p:nvPr/>
        </p:nvSpPr>
        <p:spPr bwMode="auto">
          <a:xfrm>
            <a:off x="683568" y="3741558"/>
            <a:ext cx="831732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 typeface="Wingdings" panose="05000000000000000000" pitchFamily="2" charset="2"/>
              <a:buChar char="Ø"/>
            </a:pPr>
            <a:r>
              <a:rPr lang="sl-SI" altLang="sl-SI" sz="2600" b="1" dirty="0">
                <a:solidFill>
                  <a:srgbClr val="FF9933"/>
                </a:solidFill>
              </a:rPr>
              <a:t> </a:t>
            </a:r>
            <a:r>
              <a:rPr lang="hr-HR" altLang="sl-SI" sz="2600" b="1" dirty="0">
                <a:solidFill>
                  <a:srgbClr val="FF9933"/>
                </a:solidFill>
              </a:rPr>
              <a:t>Sukladnost ATEX-om (94/9/EC, 2014/34/EU)</a:t>
            </a:r>
          </a:p>
          <a:p>
            <a:pPr eaLnBrk="1" hangingPunct="1">
              <a:spcBef>
                <a:spcPct val="50000"/>
              </a:spcBef>
              <a:buFont typeface="Wingdings" panose="05000000000000000000" pitchFamily="2" charset="2"/>
              <a:buChar char="Ø"/>
            </a:pPr>
            <a:r>
              <a:rPr lang="hr-HR" altLang="sl-SI" sz="2600" b="1" dirty="0">
                <a:solidFill>
                  <a:srgbClr val="FF9933"/>
                </a:solidFill>
              </a:rPr>
              <a:t> Električna oprema prije 2003 sukladna sa tada važećim zakonima i prikladno održavana</a:t>
            </a:r>
          </a:p>
          <a:p>
            <a:pPr eaLnBrk="1" hangingPunct="1">
              <a:spcBef>
                <a:spcPct val="50000"/>
              </a:spcBef>
              <a:buFont typeface="Wingdings" panose="05000000000000000000" pitchFamily="2" charset="2"/>
              <a:buChar char="Ø"/>
            </a:pPr>
            <a:r>
              <a:rPr lang="hr-HR" altLang="sl-SI" sz="2600" b="1" dirty="0">
                <a:solidFill>
                  <a:srgbClr val="FF9933"/>
                </a:solidFill>
              </a:rPr>
              <a:t> Procjena rizika za neelektričnu opremu stariju od 2003 – poslodavac preuzima ulogu proizvođača</a:t>
            </a:r>
          </a:p>
        </p:txBody>
      </p:sp>
    </p:spTree>
    <p:extLst>
      <p:ext uri="{BB962C8B-B14F-4D97-AF65-F5344CB8AC3E}">
        <p14:creationId xmlns:p14="http://schemas.microsoft.com/office/powerpoint/2010/main" val="17111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10243" name="Text Box 4"/>
          <p:cNvSpPr txBox="1">
            <a:spLocks noChangeArrowheads="1"/>
          </p:cNvSpPr>
          <p:nvPr/>
        </p:nvSpPr>
        <p:spPr bwMode="auto">
          <a:xfrm>
            <a:off x="1547664" y="91143"/>
            <a:ext cx="78123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800" b="1" dirty="0">
                <a:solidFill>
                  <a:schemeClr val="bg1"/>
                </a:solidFill>
              </a:rPr>
              <a:t>Izrada dokumenta o zaštiti od eksplozije</a:t>
            </a:r>
          </a:p>
        </p:txBody>
      </p:sp>
      <p:sp>
        <p:nvSpPr>
          <p:cNvPr id="10244" name="Rectangle 5"/>
          <p:cNvSpPr>
            <a:spLocks noChangeArrowheads="1"/>
          </p:cNvSpPr>
          <p:nvPr/>
        </p:nvSpPr>
        <p:spPr bwMode="auto">
          <a:xfrm>
            <a:off x="251520" y="746125"/>
            <a:ext cx="8712968"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hr-HR" sz="2400" b="1" dirty="0">
                <a:solidFill>
                  <a:srgbClr val="FF9933"/>
                </a:solidFill>
              </a:rPr>
              <a:t>Zone opasnosti trebaju se definirati sukladno s definicijom zona opasnosti u </a:t>
            </a:r>
            <a:r>
              <a:rPr lang="hr-HR" sz="2400" b="1" u="sng" dirty="0">
                <a:solidFill>
                  <a:srgbClr val="FF9933"/>
                </a:solidFill>
              </a:rPr>
              <a:t>direktivi</a:t>
            </a:r>
            <a:r>
              <a:rPr lang="hr-HR" sz="2400" b="1" dirty="0">
                <a:solidFill>
                  <a:srgbClr val="FF9933"/>
                </a:solidFill>
              </a:rPr>
              <a:t> odnosno standardima! </a:t>
            </a:r>
            <a:r>
              <a:rPr lang="hr-HR" sz="2000" b="1" dirty="0">
                <a:solidFill>
                  <a:srgbClr val="009999"/>
                </a:solidFill>
              </a:rPr>
              <a:t>(20, 21, 22)</a:t>
            </a:r>
          </a:p>
          <a:p>
            <a:endParaRPr lang="sl-SI" dirty="0"/>
          </a:p>
          <a:p>
            <a:r>
              <a:rPr lang="hr-HR" sz="2400" b="1" dirty="0">
                <a:solidFill>
                  <a:srgbClr val="009999"/>
                </a:solidFill>
              </a:rPr>
              <a:t>Pošto se frekvencija pojava eksplozijske smjese često različito podrazumijeva, u zadnjim godinama za definiciju zona opasnosti u postrojenjima prehrambene industrije se uglavnom  upotrebljavaju smjernice njemačkog udruženja </a:t>
            </a:r>
            <a:r>
              <a:rPr lang="hr-HR" sz="2400" b="1" u="sng" dirty="0">
                <a:solidFill>
                  <a:srgbClr val="009999"/>
                </a:solidFill>
              </a:rPr>
              <a:t>FSA </a:t>
            </a:r>
            <a:r>
              <a:rPr lang="hr-HR" sz="2400" b="1" dirty="0">
                <a:solidFill>
                  <a:srgbClr val="009999"/>
                </a:solidFill>
              </a:rPr>
              <a:t>i nekim korekcijama vezanih na zahtjeve standarda IEC 60097-10-2.</a:t>
            </a:r>
          </a:p>
          <a:p>
            <a:endParaRPr lang="sl-SI" dirty="0"/>
          </a:p>
          <a:p>
            <a:r>
              <a:rPr lang="hr-HR" sz="2200" dirty="0">
                <a:solidFill>
                  <a:srgbClr val="FF9933"/>
                </a:solidFill>
              </a:rPr>
              <a:t>Odstupanja moguća su uglavnom tamo, gdje za pojedan slučaj moguće dokazati drugačije zone; primjerice: izradi se </a:t>
            </a:r>
            <a:r>
              <a:rPr lang="hr-HR" sz="2200" dirty="0" err="1">
                <a:solidFill>
                  <a:srgbClr val="FF9933"/>
                </a:solidFill>
              </a:rPr>
              <a:t>sitena</a:t>
            </a:r>
            <a:r>
              <a:rPr lang="hr-HR" sz="2200" dirty="0">
                <a:solidFill>
                  <a:srgbClr val="FF9933"/>
                </a:solidFill>
              </a:rPr>
              <a:t> analiza materijala, koji se procesira; ako je u glavnom prisutan materijal puno iznad  1 mm, a udio materijala u obliku prašine je puno manji od 1%, onda može se unutrašnjost elevatora definirati kao zona 22, pošto se pojava eksplozijske smjese kod normalnog rada ne očekuje</a:t>
            </a:r>
            <a:endParaRPr lang="sl-SI" sz="2200" dirty="0">
              <a:solidFill>
                <a:srgbClr val="FF993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12291" name="Text Box 3"/>
          <p:cNvSpPr txBox="1">
            <a:spLocks noChangeArrowheads="1"/>
          </p:cNvSpPr>
          <p:nvPr/>
        </p:nvSpPr>
        <p:spPr bwMode="auto">
          <a:xfrm>
            <a:off x="2051050" y="115888"/>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3000" b="1" dirty="0">
                <a:solidFill>
                  <a:schemeClr val="bg1"/>
                </a:solidFill>
              </a:rPr>
              <a:t>Zone u pogonu - FSA</a:t>
            </a:r>
          </a:p>
        </p:txBody>
      </p:sp>
      <p:pic>
        <p:nvPicPr>
          <p:cNvPr id="4" name="Slika 3"/>
          <p:cNvPicPr>
            <a:picLocks noChangeAspect="1"/>
          </p:cNvPicPr>
          <p:nvPr/>
        </p:nvPicPr>
        <p:blipFill rotWithShape="1">
          <a:blip r:embed="rId3"/>
          <a:srcRect l="1112" b="7287"/>
          <a:stretch/>
        </p:blipFill>
        <p:spPr>
          <a:xfrm>
            <a:off x="1619672" y="764218"/>
            <a:ext cx="6840090" cy="5716652"/>
          </a:xfrm>
          <a:prstGeom prst="rect">
            <a:avLst/>
          </a:prstGeom>
        </p:spPr>
      </p:pic>
      <p:pic>
        <p:nvPicPr>
          <p:cNvPr id="5" name="Slika 4"/>
          <p:cNvPicPr>
            <a:picLocks noChangeAspect="1"/>
          </p:cNvPicPr>
          <p:nvPr/>
        </p:nvPicPr>
        <p:blipFill rotWithShape="1">
          <a:blip r:embed="rId4"/>
          <a:srcRect r="69635"/>
          <a:stretch/>
        </p:blipFill>
        <p:spPr>
          <a:xfrm>
            <a:off x="377391" y="2454986"/>
            <a:ext cx="1512168" cy="531101"/>
          </a:xfrm>
          <a:prstGeom prst="rect">
            <a:avLst/>
          </a:prstGeom>
        </p:spPr>
      </p:pic>
      <p:pic>
        <p:nvPicPr>
          <p:cNvPr id="6" name="Slika 5"/>
          <p:cNvPicPr>
            <a:picLocks noChangeAspect="1"/>
          </p:cNvPicPr>
          <p:nvPr/>
        </p:nvPicPr>
        <p:blipFill rotWithShape="1">
          <a:blip r:embed="rId4"/>
          <a:srcRect l="33247" r="33246"/>
          <a:stretch/>
        </p:blipFill>
        <p:spPr>
          <a:xfrm>
            <a:off x="256888" y="2914372"/>
            <a:ext cx="1592914" cy="507011"/>
          </a:xfrm>
          <a:prstGeom prst="rect">
            <a:avLst/>
          </a:prstGeom>
        </p:spPr>
      </p:pic>
      <p:pic>
        <p:nvPicPr>
          <p:cNvPr id="7" name="Slika 6"/>
          <p:cNvPicPr>
            <a:picLocks noChangeAspect="1"/>
          </p:cNvPicPr>
          <p:nvPr/>
        </p:nvPicPr>
        <p:blipFill rotWithShape="1">
          <a:blip r:embed="rId4"/>
          <a:srcRect l="67013"/>
          <a:stretch/>
        </p:blipFill>
        <p:spPr>
          <a:xfrm>
            <a:off x="302730" y="3381273"/>
            <a:ext cx="1586829" cy="5130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14339" name="Text Box 3"/>
          <p:cNvSpPr txBox="1">
            <a:spLocks noChangeArrowheads="1"/>
          </p:cNvSpPr>
          <p:nvPr/>
        </p:nvSpPr>
        <p:spPr bwMode="auto">
          <a:xfrm>
            <a:off x="1403350" y="109538"/>
            <a:ext cx="82089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HR" altLang="sl-SI" sz="2700" b="1" dirty="0">
                <a:solidFill>
                  <a:schemeClr val="bg1"/>
                </a:solidFill>
              </a:rPr>
              <a:t>Kako </a:t>
            </a:r>
            <a:r>
              <a:rPr lang="hr-HR" altLang="sl-SI" sz="2700" b="1" dirty="0" err="1">
                <a:solidFill>
                  <a:schemeClr val="bg1"/>
                </a:solidFill>
              </a:rPr>
              <a:t>znižiti</a:t>
            </a:r>
            <a:r>
              <a:rPr lang="hr-HR" altLang="sl-SI" sz="2700" b="1" dirty="0">
                <a:solidFill>
                  <a:schemeClr val="bg1"/>
                </a:solidFill>
              </a:rPr>
              <a:t> zone?</a:t>
            </a:r>
            <a:endParaRPr lang="hr-HR" altLang="sl-SI" sz="2800" b="1" dirty="0">
              <a:solidFill>
                <a:schemeClr val="bg1"/>
              </a:solidFill>
            </a:endParaRPr>
          </a:p>
        </p:txBody>
      </p:sp>
      <p:sp>
        <p:nvSpPr>
          <p:cNvPr id="4" name="Pravokotnik 3"/>
          <p:cNvSpPr/>
          <p:nvPr/>
        </p:nvSpPr>
        <p:spPr>
          <a:xfrm>
            <a:off x="395536" y="908720"/>
            <a:ext cx="8064896" cy="4893647"/>
          </a:xfrm>
          <a:prstGeom prst="rect">
            <a:avLst/>
          </a:prstGeom>
        </p:spPr>
        <p:txBody>
          <a:bodyPr wrap="square">
            <a:spAutoFit/>
          </a:bodyPr>
          <a:lstStyle/>
          <a:p>
            <a:pPr algn="just">
              <a:spcAft>
                <a:spcPts val="0"/>
              </a:spcAft>
            </a:pPr>
            <a:r>
              <a:rPr lang="hr-HR" sz="2600" b="1" dirty="0">
                <a:solidFill>
                  <a:srgbClr val="009999"/>
                </a:solidFill>
                <a:ea typeface="Calibri" panose="020F0502020204030204" pitchFamily="34" charset="0"/>
              </a:rPr>
              <a:t>Najefikasnija mjera za smanjivanje mogućnosti stvaranja eksplozijske smjese u silosima i opremi je usisavanje prašine (</a:t>
            </a:r>
            <a:r>
              <a:rPr lang="hr-HR" sz="2600" b="1" u="sng" dirty="0">
                <a:solidFill>
                  <a:srgbClr val="009999"/>
                </a:solidFill>
                <a:ea typeface="Calibri" panose="020F0502020204030204" pitchFamily="34" charset="0"/>
              </a:rPr>
              <a:t>ASPIRACIJA</a:t>
            </a:r>
            <a:r>
              <a:rPr lang="hr-HR" sz="2600" b="1" dirty="0">
                <a:solidFill>
                  <a:srgbClr val="009999"/>
                </a:solidFill>
                <a:ea typeface="Calibri" panose="020F0502020204030204" pitchFamily="34" charset="0"/>
              </a:rPr>
              <a:t>) iz pojedinih uređaja odnosno silosa. </a:t>
            </a:r>
            <a:r>
              <a:rPr lang="hr-HR" sz="2600" b="1" dirty="0" err="1">
                <a:solidFill>
                  <a:srgbClr val="009999"/>
                </a:solidFill>
                <a:ea typeface="Calibri" panose="020F0502020204030204" pitchFamily="34" charset="0"/>
              </a:rPr>
              <a:t>Odsisavanje</a:t>
            </a:r>
            <a:r>
              <a:rPr lang="hr-HR" sz="2600" b="1" dirty="0">
                <a:solidFill>
                  <a:srgbClr val="009999"/>
                </a:solidFill>
                <a:ea typeface="Calibri" panose="020F0502020204030204" pitchFamily="34" charset="0"/>
              </a:rPr>
              <a:t> pored ekstrakcije prašine često uzrokuje i mali </a:t>
            </a:r>
            <a:r>
              <a:rPr lang="hr-HR" sz="2600" b="1" dirty="0" err="1">
                <a:solidFill>
                  <a:srgbClr val="009999"/>
                </a:solidFill>
                <a:ea typeface="Calibri" panose="020F0502020204030204" pitchFamily="34" charset="0"/>
              </a:rPr>
              <a:t>podtlak</a:t>
            </a:r>
            <a:r>
              <a:rPr lang="hr-HR" sz="2600" b="1" dirty="0">
                <a:solidFill>
                  <a:srgbClr val="009999"/>
                </a:solidFill>
                <a:ea typeface="Calibri" panose="020F0502020204030204" pitchFamily="34" charset="0"/>
              </a:rPr>
              <a:t>, pa prašina ne izlazi iz uređaja u okolinu.</a:t>
            </a:r>
            <a:endParaRPr lang="sl-SI" sz="2600" b="1" dirty="0">
              <a:solidFill>
                <a:srgbClr val="009999"/>
              </a:solidFill>
              <a:ea typeface="Calibri" panose="020F0502020204030204" pitchFamily="34" charset="0"/>
              <a:cs typeface="Times New Roman" panose="02020603050405020304" pitchFamily="18" charset="0"/>
            </a:endParaRPr>
          </a:p>
          <a:p>
            <a:pPr algn="just">
              <a:spcAft>
                <a:spcPts val="0"/>
              </a:spcAft>
            </a:pPr>
            <a:endParaRPr lang="hr-HR" sz="2600" b="1" dirty="0">
              <a:ea typeface="Calibri" panose="020F0502020204030204" pitchFamily="34" charset="0"/>
            </a:endParaRPr>
          </a:p>
          <a:p>
            <a:pPr algn="just">
              <a:spcAft>
                <a:spcPts val="0"/>
              </a:spcAft>
            </a:pPr>
            <a:r>
              <a:rPr lang="hr-HR" sz="2600" b="1" dirty="0">
                <a:solidFill>
                  <a:srgbClr val="FF9933"/>
                </a:solidFill>
                <a:ea typeface="Calibri" panose="020F0502020204030204" pitchFamily="34" charset="0"/>
              </a:rPr>
              <a:t>U kontekstu unosa zrna odnosno prašina u silose ili uređaje moguća su smanjenja stvaranja oblaka prašine primjerenim načinom doziranja (sipanje sa manje visine, tangencijalno </a:t>
            </a:r>
            <a:r>
              <a:rPr lang="hr-HR" sz="2600" b="1" dirty="0" err="1">
                <a:solidFill>
                  <a:srgbClr val="FF9933"/>
                </a:solidFill>
                <a:ea typeface="Calibri" panose="020F0502020204030204" pitchFamily="34" charset="0"/>
              </a:rPr>
              <a:t>šaržiranje</a:t>
            </a:r>
            <a:r>
              <a:rPr lang="hr-HR" sz="2600" b="1" dirty="0">
                <a:solidFill>
                  <a:srgbClr val="FF9933"/>
                </a:solidFill>
                <a:ea typeface="Calibri" panose="020F0502020204030204" pitchFamily="34" charset="0"/>
              </a:rPr>
              <a:t>, donji ispust zrna ili prašine bez </a:t>
            </a:r>
            <a:r>
              <a:rPr lang="hr-HR" sz="2600" b="1" dirty="0" err="1">
                <a:solidFill>
                  <a:srgbClr val="FF9933"/>
                </a:solidFill>
                <a:ea typeface="Calibri" panose="020F0502020204030204" pitchFamily="34" charset="0"/>
              </a:rPr>
              <a:t>kipanja</a:t>
            </a:r>
            <a:r>
              <a:rPr lang="hr-HR" sz="2600" b="1" dirty="0">
                <a:solidFill>
                  <a:srgbClr val="FF9933"/>
                </a:solidFill>
                <a:ea typeface="Calibri" panose="020F0502020204030204" pitchFamily="34" charset="0"/>
              </a:rPr>
              <a:t>...).</a:t>
            </a:r>
            <a:endParaRPr lang="sl-SI" sz="2600" b="1" dirty="0">
              <a:solidFill>
                <a:srgbClr val="FF9933"/>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0773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195513" y="1158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GB" altLang="sl-SI"/>
          </a:p>
        </p:txBody>
      </p:sp>
      <p:sp>
        <p:nvSpPr>
          <p:cNvPr id="14339" name="Text Box 3"/>
          <p:cNvSpPr txBox="1">
            <a:spLocks noChangeArrowheads="1"/>
          </p:cNvSpPr>
          <p:nvPr/>
        </p:nvSpPr>
        <p:spPr bwMode="auto">
          <a:xfrm>
            <a:off x="1403350" y="109538"/>
            <a:ext cx="82089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sl-SI" altLang="sl-SI" sz="2700" b="1" dirty="0">
                <a:solidFill>
                  <a:schemeClr val="bg1"/>
                </a:solidFill>
              </a:rPr>
              <a:t>Okolina </a:t>
            </a:r>
            <a:r>
              <a:rPr lang="sl-SI" altLang="sl-SI" sz="2700" b="1" dirty="0" err="1">
                <a:solidFill>
                  <a:schemeClr val="bg1"/>
                </a:solidFill>
              </a:rPr>
              <a:t>uređaja</a:t>
            </a:r>
            <a:endParaRPr lang="sl-SI" altLang="sl-SI" sz="2800" b="1" dirty="0">
              <a:solidFill>
                <a:schemeClr val="bg1"/>
              </a:solidFill>
            </a:endParaRPr>
          </a:p>
        </p:txBody>
      </p:sp>
      <p:pic>
        <p:nvPicPr>
          <p:cNvPr id="14344" name="Picture 8" descr="čiščenje_tal_ustrezen"/>
          <p:cNvPicPr>
            <a:picLocks noChangeAspect="1" noChangeArrowheads="1"/>
          </p:cNvPicPr>
          <p:nvPr/>
        </p:nvPicPr>
        <p:blipFill>
          <a:blip r:embed="rId3">
            <a:extLst>
              <a:ext uri="{28A0092B-C50C-407E-A947-70E740481C1C}">
                <a14:useLocalDpi xmlns:a14="http://schemas.microsoft.com/office/drawing/2010/main" val="0"/>
              </a:ext>
            </a:extLst>
          </a:blip>
          <a:srcRect l="11099" t="26678" r="16650" b="5336"/>
          <a:stretch>
            <a:fillRect/>
          </a:stretch>
        </p:blipFill>
        <p:spPr bwMode="auto">
          <a:xfrm>
            <a:off x="251520" y="649261"/>
            <a:ext cx="4459952" cy="2635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p:cNvPicPr>
            <a:picLocks noChangeAspect="1"/>
          </p:cNvPicPr>
          <p:nvPr/>
        </p:nvPicPr>
        <p:blipFill>
          <a:blip r:embed="rId4"/>
          <a:stretch>
            <a:fillRect/>
          </a:stretch>
        </p:blipFill>
        <p:spPr>
          <a:xfrm>
            <a:off x="5590119" y="649261"/>
            <a:ext cx="3195227" cy="2653348"/>
          </a:xfrm>
          <a:prstGeom prst="rect">
            <a:avLst/>
          </a:prstGeom>
        </p:spPr>
      </p:pic>
      <p:sp>
        <p:nvSpPr>
          <p:cNvPr id="3" name="Pravokotnik 2"/>
          <p:cNvSpPr/>
          <p:nvPr/>
        </p:nvSpPr>
        <p:spPr>
          <a:xfrm>
            <a:off x="251520" y="3351926"/>
            <a:ext cx="8422210" cy="3170099"/>
          </a:xfrm>
          <a:prstGeom prst="rect">
            <a:avLst/>
          </a:prstGeom>
        </p:spPr>
        <p:txBody>
          <a:bodyPr wrap="square">
            <a:spAutoFit/>
          </a:bodyPr>
          <a:lstStyle/>
          <a:p>
            <a:pPr algn="just">
              <a:spcAft>
                <a:spcPts val="0"/>
              </a:spcAft>
            </a:pPr>
            <a:r>
              <a:rPr lang="hr-HR" sz="2000" b="1" dirty="0">
                <a:solidFill>
                  <a:srgbClr val="009999"/>
                </a:solidFill>
                <a:ea typeface="Calibri" panose="020F0502020204030204" pitchFamily="34" charset="0"/>
                <a:cs typeface="Times New Roman" panose="02020603050405020304" pitchFamily="18" charset="0"/>
              </a:rPr>
              <a:t>Okolina postrojenja može se definirati eksplozijski neugroženom u slučajevima, kada u fazi rada u okolini ne dolazi do stvaranja oblaka prašine i u slučajevima, kada u prostorima nije vidno prisutna nataložena prašina. Ovo je moguće, kada je oprema tijesna (zabrtvljena), što se osigurava  prikladnom izvedbom i redovitim održavanjem i kada se prašina redovito čisti. </a:t>
            </a:r>
          </a:p>
          <a:p>
            <a:pPr algn="just">
              <a:spcAft>
                <a:spcPts val="0"/>
              </a:spcAft>
            </a:pPr>
            <a:r>
              <a:rPr lang="hr-HR" sz="2000" b="1" dirty="0">
                <a:solidFill>
                  <a:srgbClr val="FF9933"/>
                </a:solidFill>
                <a:ea typeface="Calibri" panose="020F0502020204030204" pitchFamily="34" charset="0"/>
                <a:cs typeface="Times New Roman" panose="02020603050405020304" pitchFamily="18" charset="0"/>
              </a:rPr>
              <a:t>Za kontrolu prisutnosti prašine mogu se upotrijebiti oznake na podu (na primjer u obliku obojenih krugova). Ako su krugovi dobro vidni i na njima nema prašine, razina čišćenja je dobra i moguće je definirati eksplozijsko neugrožen prostor.</a:t>
            </a:r>
            <a:endParaRPr lang="sl-SI" sz="2000" b="1" dirty="0">
              <a:solidFill>
                <a:srgbClr val="FF9933"/>
              </a:solidFill>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39750" y="1341438"/>
            <a:ext cx="8424863"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587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20000"/>
              </a:spcBef>
            </a:pPr>
            <a:endParaRPr lang="en-GB" altLang="sl-SI" sz="2800"/>
          </a:p>
        </p:txBody>
      </p:sp>
      <p:sp>
        <p:nvSpPr>
          <p:cNvPr id="16387" name="Text Box 3"/>
          <p:cNvSpPr txBox="1">
            <a:spLocks noChangeArrowheads="1"/>
          </p:cNvSpPr>
          <p:nvPr/>
        </p:nvSpPr>
        <p:spPr bwMode="auto">
          <a:xfrm>
            <a:off x="2049462" y="26534"/>
            <a:ext cx="6913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hr-BA" altLang="sl-SI" sz="3000" b="1" dirty="0">
                <a:solidFill>
                  <a:schemeClr val="bg1"/>
                </a:solidFill>
              </a:rPr>
              <a:t>Sprečavanje unosa vira paljenja</a:t>
            </a:r>
          </a:p>
        </p:txBody>
      </p:sp>
      <p:sp>
        <p:nvSpPr>
          <p:cNvPr id="10" name="Rectangle 4"/>
          <p:cNvSpPr>
            <a:spLocks noChangeArrowheads="1"/>
          </p:cNvSpPr>
          <p:nvPr/>
        </p:nvSpPr>
        <p:spPr bwMode="auto">
          <a:xfrm>
            <a:off x="322262" y="1052736"/>
            <a:ext cx="864076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hr-HR" sz="2400" b="1" dirty="0">
                <a:solidFill>
                  <a:srgbClr val="FF9933"/>
                </a:solidFill>
              </a:rPr>
              <a:t>Izvor paljenja može biti uzrokovan i unosom metalnih elemenata ili samog plamena unutar tehnološke opreme.</a:t>
            </a:r>
          </a:p>
          <a:p>
            <a:endParaRPr lang="hr-HR" sz="2400" b="1" dirty="0">
              <a:solidFill>
                <a:srgbClr val="009999"/>
              </a:solidFill>
            </a:endParaRPr>
          </a:p>
          <a:p>
            <a:endParaRPr lang="hr-HR" sz="2400" b="1" dirty="0">
              <a:solidFill>
                <a:srgbClr val="009999"/>
              </a:solidFill>
            </a:endParaRPr>
          </a:p>
          <a:p>
            <a:r>
              <a:rPr lang="hr-HR" sz="2400" b="1" dirty="0">
                <a:solidFill>
                  <a:srgbClr val="009999"/>
                </a:solidFill>
              </a:rPr>
              <a:t>Sprečavanje:</a:t>
            </a:r>
          </a:p>
          <a:p>
            <a:pPr marL="342900" indent="-342900">
              <a:buFont typeface="Wingdings" panose="05000000000000000000" pitchFamily="2" charset="2"/>
              <a:buChar char="q"/>
            </a:pPr>
            <a:r>
              <a:rPr lang="hr-HR" sz="2400" b="1" dirty="0">
                <a:solidFill>
                  <a:srgbClr val="009999"/>
                </a:solidFill>
              </a:rPr>
              <a:t>Rešetke iznad šahta (veliki predmeti)</a:t>
            </a:r>
          </a:p>
          <a:p>
            <a:pPr marL="342900" indent="-342900">
              <a:buFont typeface="Wingdings" panose="05000000000000000000" pitchFamily="2" charset="2"/>
              <a:buChar char="q"/>
            </a:pPr>
            <a:r>
              <a:rPr lang="hr-HR" sz="2400" b="1" dirty="0">
                <a:solidFill>
                  <a:srgbClr val="009999"/>
                </a:solidFill>
              </a:rPr>
              <a:t>Sito, aspiracija (manji predmeti)</a:t>
            </a:r>
          </a:p>
          <a:p>
            <a:pPr marL="342900" indent="-342900">
              <a:buFont typeface="Wingdings" panose="05000000000000000000" pitchFamily="2" charset="2"/>
              <a:buChar char="q"/>
            </a:pPr>
            <a:r>
              <a:rPr lang="hr-HR" sz="2400" b="1" dirty="0">
                <a:solidFill>
                  <a:srgbClr val="009999"/>
                </a:solidFill>
              </a:rPr>
              <a:t>Magnet (metali)</a:t>
            </a:r>
          </a:p>
          <a:p>
            <a:pPr marL="342900" indent="-342900">
              <a:buFont typeface="Wingdings" panose="05000000000000000000" pitchFamily="2" charset="2"/>
              <a:buChar char="q"/>
            </a:pPr>
            <a:r>
              <a:rPr lang="hr-HR" sz="2400" b="1" dirty="0">
                <a:solidFill>
                  <a:srgbClr val="009999"/>
                </a:solidFill>
              </a:rPr>
              <a:t>Zabrana pušenja i upotrebe otvorenog plamena.</a:t>
            </a:r>
            <a:endParaRPr lang="sl-SI" sz="2400" b="1" dirty="0">
              <a:solidFill>
                <a:srgbClr val="009999"/>
              </a:solidFill>
            </a:endParaRPr>
          </a:p>
          <a:p>
            <a:pPr marL="342900" indent="-342900">
              <a:buFont typeface="Wingdings" panose="05000000000000000000" pitchFamily="2" charset="2"/>
              <a:buChar char="q"/>
            </a:pPr>
            <a:r>
              <a:rPr lang="hr-HR" sz="2400" b="1" dirty="0">
                <a:solidFill>
                  <a:srgbClr val="009999"/>
                </a:solidFill>
              </a:rPr>
              <a:t>Osigurati da su temperature svih površina vozila (motor, ispušna cijev, kočnice) ispod temperatura paljenja prisutnih tvari.</a:t>
            </a:r>
            <a:endParaRPr lang="sl-SI" sz="2400" b="1" dirty="0">
              <a:solidFill>
                <a:srgbClr val="009999"/>
              </a:solidFill>
            </a:endParaRPr>
          </a:p>
          <a:p>
            <a:pPr eaLnBrk="1" hangingPunct="1">
              <a:buFont typeface="Wingdings" panose="05000000000000000000" pitchFamily="2" charset="2"/>
              <a:buNone/>
            </a:pPr>
            <a:endParaRPr lang="en-GB" altLang="sl-SI" sz="2400" b="1" dirty="0">
              <a:solidFill>
                <a:srgbClr val="FF9933"/>
              </a:solidFill>
            </a:endParaRPr>
          </a:p>
        </p:txBody>
      </p:sp>
    </p:spTree>
    <p:extLst>
      <p:ext uri="{BB962C8B-B14F-4D97-AF65-F5344CB8AC3E}">
        <p14:creationId xmlns:p14="http://schemas.microsoft.com/office/powerpoint/2010/main" val="1386437910"/>
      </p:ext>
    </p:extLst>
  </p:cSld>
  <p:clrMapOvr>
    <a:masterClrMapping/>
  </p:clrMapOvr>
  <p:transition/>
</p:sld>
</file>

<file path=ppt/theme/theme1.xml><?xml version="1.0" encoding="utf-8"?>
<a:theme xmlns:a="http://schemas.openxmlformats.org/drawingml/2006/main" name="Privzeti načrt">
  <a:themeElements>
    <a:clrScheme name="Privzeti nač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ivzeti načrt">
      <a:majorFont>
        <a:latin typeface="Arial"/>
        <a:ea typeface=""/>
        <a:cs typeface="Arial"/>
      </a:majorFont>
      <a:minorFont>
        <a:latin typeface="Arial"/>
        <a:ea typeface=""/>
        <a:cs typeface="Arial"/>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ivzeti nač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ivzeti nač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ivzeti nač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ivzeti nač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ivzeti nač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ivzeti nač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ivzeti načr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ivzeti nač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ivzeti nač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ivzeti nač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ivzeti nač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ivzeti nač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10759</TotalTime>
  <Words>2189</Words>
  <Application>Microsoft Office PowerPoint</Application>
  <PresentationFormat>Diaprojekcija na zaslonu (4:3)</PresentationFormat>
  <Paragraphs>119</Paragraphs>
  <Slides>18</Slides>
  <Notes>18</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18</vt:i4>
      </vt:variant>
    </vt:vector>
  </HeadingPairs>
  <TitlesOfParts>
    <vt:vector size="22" baseType="lpstr">
      <vt:lpstr>Arial</vt:lpstr>
      <vt:lpstr>Calibri</vt:lpstr>
      <vt:lpstr>Wingdings</vt:lpstr>
      <vt:lpstr>Privzeti načrt</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IVD Maribor p.o.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 1</dc:title>
  <dc:creator>Damjan Mohorko</dc:creator>
  <cp:lastModifiedBy>Martin Volmajer</cp:lastModifiedBy>
  <cp:revision>299</cp:revision>
  <cp:lastPrinted>2017-05-07T10:27:36Z</cp:lastPrinted>
  <dcterms:created xsi:type="dcterms:W3CDTF">2012-11-07T13:13:33Z</dcterms:created>
  <dcterms:modified xsi:type="dcterms:W3CDTF">2017-05-27T10:29:50Z</dcterms:modified>
</cp:coreProperties>
</file>